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notesMasterIdLst>
    <p:notesMasterId r:id="rId17"/>
  </p:notesMasterIdLst>
  <p:sldIdLst>
    <p:sldId id="256" r:id="rId3"/>
    <p:sldId id="813" r:id="rId4"/>
    <p:sldId id="724" r:id="rId5"/>
    <p:sldId id="921" r:id="rId6"/>
    <p:sldId id="905" r:id="rId7"/>
    <p:sldId id="261" r:id="rId8"/>
    <p:sldId id="268" r:id="rId9"/>
    <p:sldId id="926" r:id="rId10"/>
    <p:sldId id="927" r:id="rId11"/>
    <p:sldId id="785" r:id="rId12"/>
    <p:sldId id="898" r:id="rId13"/>
    <p:sldId id="925" r:id="rId14"/>
    <p:sldId id="928" r:id="rId15"/>
    <p:sldId id="27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DFE"/>
    <a:srgbClr val="00D962"/>
    <a:srgbClr val="004A87"/>
    <a:srgbClr val="F54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40" autoAdjust="0"/>
  </p:normalViewPr>
  <p:slideViewPr>
    <p:cSldViewPr snapToGrid="0">
      <p:cViewPr varScale="1">
        <p:scale>
          <a:sx n="104" d="100"/>
          <a:sy n="104" d="100"/>
        </p:scale>
        <p:origin x="896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oglio_di_lavoro_di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FA-4C43-9F3C-6A2CA2D018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A-4C43-9F3C-6A2CA2D018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FA-4C43-9F3C-6A2CA2D018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FA-4C43-9F3C-6A2CA2D018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D49-EF43-BD91-527B2DFB3343}"/>
              </c:ext>
            </c:extLst>
          </c:dPt>
          <c:cat>
            <c:strRef>
              <c:f>Sheet1!$A$2:$A$6</c:f>
              <c:strCache>
                <c:ptCount val="5"/>
                <c:pt idx="0">
                  <c:v>Busines Development</c:v>
                </c:pt>
                <c:pt idx="1">
                  <c:v>IT</c:v>
                </c:pt>
                <c:pt idx="2">
                  <c:v>Marketing</c:v>
                </c:pt>
                <c:pt idx="3">
                  <c:v>Internationalization</c:v>
                </c:pt>
                <c:pt idx="4">
                  <c:v>CCN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0.15</c:v>
                </c:pt>
                <c:pt idx="2">
                  <c:v>0.1</c:v>
                </c:pt>
                <c:pt idx="3">
                  <c:v>0.25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FA-4C43-9F3C-6A2CA2D01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69766-7AB7-B44C-8B7C-0A08401390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1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69766-7AB7-B44C-8B7C-0A08401390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33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69766-7AB7-B44C-8B7C-0A08401390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73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69766-7AB7-B44C-8B7C-0A08401390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80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69766-7AB7-B44C-8B7C-0A08401390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43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B641AB2-0253-AC74-C9E6-11E2DCD4A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707" y="218782"/>
            <a:ext cx="1043222" cy="400111"/>
          </a:xfrm>
          <a:prstGeom prst="rect">
            <a:avLst/>
          </a:prstGeom>
        </p:spPr>
      </p:pic>
      <p:sp>
        <p:nvSpPr>
          <p:cNvPr id="4" name="Rettangolo 9">
            <a:extLst>
              <a:ext uri="{FF2B5EF4-FFF2-40B4-BE49-F238E27FC236}">
                <a16:creationId xmlns:a16="http://schemas.microsoft.com/office/drawing/2014/main" id="{35ECF1E8-757D-B9FE-1760-10ED1BEAA6D5}"/>
              </a:ext>
            </a:extLst>
          </p:cNvPr>
          <p:cNvSpPr txBox="1"/>
          <p:nvPr userDrawn="1"/>
        </p:nvSpPr>
        <p:spPr>
          <a:xfrm>
            <a:off x="426719" y="6457444"/>
            <a:ext cx="600456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R="5080" indent="12700">
              <a:defRPr sz="1000" spc="-55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-45" dirty="0"/>
              <a:t>Copyright</a:t>
            </a:r>
            <a:r>
              <a:rPr spc="-85" dirty="0"/>
              <a:t> </a:t>
            </a:r>
            <a:r>
              <a:rPr spc="125" dirty="0"/>
              <a:t>©</a:t>
            </a:r>
            <a:r>
              <a:rPr spc="-79" dirty="0"/>
              <a:t> </a:t>
            </a:r>
            <a:r>
              <a:rPr spc="-15" dirty="0"/>
              <a:t>202</a:t>
            </a:r>
            <a:r>
              <a:rPr lang="it-IT" spc="-15" dirty="0"/>
              <a:t>3</a:t>
            </a:r>
            <a:r>
              <a:rPr spc="-85" dirty="0"/>
              <a:t> </a:t>
            </a:r>
            <a:r>
              <a:rPr dirty="0"/>
              <a:t>All</a:t>
            </a:r>
            <a:r>
              <a:rPr spc="-85" dirty="0"/>
              <a:t> </a:t>
            </a:r>
            <a:r>
              <a:rPr spc="-39" dirty="0"/>
              <a:t>rights</a:t>
            </a:r>
            <a:r>
              <a:rPr spc="-85" dirty="0"/>
              <a:t> </a:t>
            </a:r>
            <a:r>
              <a:rPr spc="-50" dirty="0"/>
              <a:t>reserved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" name="Rettangolo 9">
            <a:extLst>
              <a:ext uri="{FF2B5EF4-FFF2-40B4-BE49-F238E27FC236}">
                <a16:creationId xmlns:a16="http://schemas.microsoft.com/office/drawing/2014/main" id="{6C6FD4FC-6A96-7B2B-A569-14E8FD01BA93}"/>
              </a:ext>
            </a:extLst>
          </p:cNvPr>
          <p:cNvSpPr txBox="1"/>
          <p:nvPr userDrawn="1"/>
        </p:nvSpPr>
        <p:spPr>
          <a:xfrm>
            <a:off x="426719" y="6457444"/>
            <a:ext cx="600456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R="5080" indent="12700">
              <a:defRPr sz="1000" spc="-55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-45" dirty="0"/>
              <a:t>Copyright</a:t>
            </a:r>
            <a:r>
              <a:rPr spc="-85" dirty="0"/>
              <a:t> </a:t>
            </a:r>
            <a:r>
              <a:rPr spc="125" dirty="0"/>
              <a:t>©</a:t>
            </a:r>
            <a:r>
              <a:rPr spc="-79" dirty="0"/>
              <a:t> </a:t>
            </a:r>
            <a:r>
              <a:rPr spc="-15" dirty="0"/>
              <a:t>202</a:t>
            </a:r>
            <a:r>
              <a:rPr lang="it-IT" spc="-15" dirty="0"/>
              <a:t>3</a:t>
            </a:r>
            <a:r>
              <a:rPr spc="-85" dirty="0"/>
              <a:t> </a:t>
            </a:r>
            <a:r>
              <a:rPr dirty="0"/>
              <a:t>All</a:t>
            </a:r>
            <a:r>
              <a:rPr spc="-85" dirty="0"/>
              <a:t> </a:t>
            </a:r>
            <a:r>
              <a:rPr spc="-39" dirty="0"/>
              <a:t>rights</a:t>
            </a:r>
            <a:r>
              <a:rPr spc="-85" dirty="0"/>
              <a:t> </a:t>
            </a:r>
            <a:r>
              <a:rPr spc="-50" dirty="0"/>
              <a:t>reserved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9">
            <a:extLst>
              <a:ext uri="{FF2B5EF4-FFF2-40B4-BE49-F238E27FC236}">
                <a16:creationId xmlns:a16="http://schemas.microsoft.com/office/drawing/2014/main" id="{ED295363-BAE7-571F-51A7-1486AEDBA3DB}"/>
              </a:ext>
            </a:extLst>
          </p:cNvPr>
          <p:cNvSpPr txBox="1"/>
          <p:nvPr userDrawn="1"/>
        </p:nvSpPr>
        <p:spPr>
          <a:xfrm>
            <a:off x="426719" y="6457444"/>
            <a:ext cx="600456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R="5080" indent="12700">
              <a:defRPr sz="1000" spc="-55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-45" dirty="0"/>
              <a:t>Copyright</a:t>
            </a:r>
            <a:r>
              <a:rPr spc="-85" dirty="0"/>
              <a:t> </a:t>
            </a:r>
            <a:r>
              <a:rPr spc="125" dirty="0"/>
              <a:t>©</a:t>
            </a:r>
            <a:r>
              <a:rPr spc="-79" dirty="0"/>
              <a:t> </a:t>
            </a:r>
            <a:r>
              <a:rPr spc="-15" dirty="0"/>
              <a:t>202</a:t>
            </a:r>
            <a:r>
              <a:rPr lang="it-IT" spc="-15" dirty="0"/>
              <a:t>3</a:t>
            </a:r>
            <a:r>
              <a:rPr spc="-85" dirty="0"/>
              <a:t> </a:t>
            </a:r>
            <a:r>
              <a:rPr dirty="0"/>
              <a:t>All</a:t>
            </a:r>
            <a:r>
              <a:rPr spc="-85" dirty="0"/>
              <a:t> </a:t>
            </a:r>
            <a:r>
              <a:rPr spc="-39" dirty="0"/>
              <a:t>rights</a:t>
            </a:r>
            <a:r>
              <a:rPr spc="-85" dirty="0"/>
              <a:t> </a:t>
            </a:r>
            <a:r>
              <a:rPr spc="-50" dirty="0"/>
              <a:t>reserved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bg>
      <p:bgPr>
        <a:gradFill flip="none" rotWithShape="1">
          <a:gsLst>
            <a:gs pos="0">
              <a:srgbClr val="587AC6"/>
            </a:gs>
            <a:gs pos="100000">
              <a:srgbClr val="00285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ttangolo 9"/>
          <p:cNvSpPr txBox="1"/>
          <p:nvPr/>
        </p:nvSpPr>
        <p:spPr>
          <a:xfrm>
            <a:off x="426719" y="6400800"/>
            <a:ext cx="600456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R="5080" indent="12700">
              <a:defRPr sz="1000" spc="-55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it-IT" dirty="0"/>
              <a:t>Med58</a:t>
            </a:r>
            <a:r>
              <a:rPr dirty="0"/>
              <a:t> SRL</a:t>
            </a:r>
            <a:br>
              <a:rPr dirty="0"/>
            </a:br>
            <a:r>
              <a:rPr dirty="0"/>
              <a:t>Viale</a:t>
            </a:r>
            <a:r>
              <a:rPr spc="-85" dirty="0"/>
              <a:t> </a:t>
            </a:r>
            <a:r>
              <a:rPr spc="-60" dirty="0"/>
              <a:t>Africa</a:t>
            </a:r>
            <a:r>
              <a:rPr spc="-79" dirty="0"/>
              <a:t> </a:t>
            </a:r>
            <a:r>
              <a:rPr spc="-15" dirty="0"/>
              <a:t>36,</a:t>
            </a:r>
            <a:r>
              <a:rPr spc="-75" dirty="0"/>
              <a:t> </a:t>
            </a:r>
            <a:r>
              <a:rPr spc="-15" dirty="0"/>
              <a:t>Roma |</a:t>
            </a:r>
            <a:r>
              <a:rPr spc="-45" dirty="0"/>
              <a:t> Copyright</a:t>
            </a:r>
            <a:r>
              <a:rPr spc="-85" dirty="0"/>
              <a:t> </a:t>
            </a:r>
            <a:r>
              <a:rPr spc="125" dirty="0"/>
              <a:t>©</a:t>
            </a:r>
            <a:r>
              <a:rPr spc="-79" dirty="0"/>
              <a:t> </a:t>
            </a:r>
            <a:r>
              <a:rPr spc="-15" dirty="0"/>
              <a:t>2021</a:t>
            </a:r>
            <a:r>
              <a:rPr spc="-85" dirty="0"/>
              <a:t> </a:t>
            </a:r>
            <a:r>
              <a:rPr dirty="0"/>
              <a:t>All</a:t>
            </a:r>
            <a:r>
              <a:rPr spc="-85" dirty="0"/>
              <a:t> </a:t>
            </a:r>
            <a:r>
              <a:rPr spc="-39" dirty="0"/>
              <a:t>rights</a:t>
            </a:r>
            <a:r>
              <a:rPr spc="-85" dirty="0"/>
              <a:t> </a:t>
            </a:r>
            <a:r>
              <a:rPr spc="-50" dirty="0"/>
              <a:t>reserved</a:t>
            </a:r>
          </a:p>
        </p:txBody>
      </p:sp>
      <p:sp>
        <p:nvSpPr>
          <p:cNvPr id="8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11430000" cy="4800600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rgbClr val="004987"/>
                </a:solidFill>
              </a:defRPr>
            </a:lvl1pPr>
          </a:lstStyle>
          <a:p>
            <a:endParaRPr dirty="0"/>
          </a:p>
        </p:txBody>
      </p:sp>
      <p:sp>
        <p:nvSpPr>
          <p:cNvPr id="7" name="object 2"/>
          <p:cNvSpPr txBox="1">
            <a:spLocks noGrp="1"/>
          </p:cNvSpPr>
          <p:nvPr>
            <p:ph type="title" idx="4294967295"/>
          </p:nvPr>
        </p:nvSpPr>
        <p:spPr>
          <a:xfrm>
            <a:off x="382858" y="304800"/>
            <a:ext cx="10437541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>
                <a:solidFill>
                  <a:srgbClr val="004987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2800" spc="-125" dirty="0">
                <a:solidFill>
                  <a:srgbClr val="004987"/>
                </a:solidFill>
              </a:rPr>
              <a:t>Chi siamo</a:t>
            </a:r>
            <a:endParaRPr sz="2800" spc="-215" dirty="0">
              <a:solidFill>
                <a:srgbClr val="004987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83B1A83-B860-1C35-7E35-B4AE708E98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707" y="218782"/>
            <a:ext cx="1043222" cy="4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9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9AE9E3-6DFB-7657-9FB2-AC43411D0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707" y="218782"/>
            <a:ext cx="1043222" cy="4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1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BC3822F-80D0-EB96-E047-20FDD7518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707" y="218782"/>
            <a:ext cx="1043222" cy="4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6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11430000" cy="480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382858" y="304800"/>
            <a:ext cx="10437542" cy="444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Titolo Testo</a:t>
            </a:r>
          </a:p>
        </p:txBody>
      </p:sp>
      <p:sp>
        <p:nvSpPr>
          <p:cNvPr id="8" name="Rettangolo 9"/>
          <p:cNvSpPr txBox="1"/>
          <p:nvPr/>
        </p:nvSpPr>
        <p:spPr>
          <a:xfrm>
            <a:off x="426719" y="6457444"/>
            <a:ext cx="600456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R="5080" indent="12700">
              <a:defRPr sz="1000" spc="-55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-45" dirty="0"/>
              <a:t>Copyright</a:t>
            </a:r>
            <a:r>
              <a:rPr spc="-85" dirty="0"/>
              <a:t> </a:t>
            </a:r>
            <a:r>
              <a:rPr spc="125" dirty="0"/>
              <a:t>©</a:t>
            </a:r>
            <a:r>
              <a:rPr spc="-79" dirty="0"/>
              <a:t> </a:t>
            </a:r>
            <a:r>
              <a:rPr spc="-15" dirty="0"/>
              <a:t>202</a:t>
            </a:r>
            <a:r>
              <a:rPr lang="it-IT" spc="-15" dirty="0"/>
              <a:t>3</a:t>
            </a:r>
            <a:r>
              <a:rPr spc="-85" dirty="0"/>
              <a:t> </a:t>
            </a:r>
            <a:r>
              <a:rPr dirty="0"/>
              <a:t>All</a:t>
            </a:r>
            <a:r>
              <a:rPr spc="-85" dirty="0"/>
              <a:t> </a:t>
            </a:r>
            <a:r>
              <a:rPr spc="-39" dirty="0"/>
              <a:t>rights</a:t>
            </a:r>
            <a:r>
              <a:rPr spc="-85" dirty="0"/>
              <a:t> </a:t>
            </a:r>
            <a:r>
              <a:rPr spc="-50" dirty="0"/>
              <a:t>reserved</a:t>
            </a:r>
          </a:p>
        </p:txBody>
      </p:sp>
      <p:sp>
        <p:nvSpPr>
          <p:cNvPr id="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04D292-1AFF-6351-7725-42AD77E01D1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707" y="218782"/>
            <a:ext cx="1043222" cy="4001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12700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125" baseline="0">
          <a:solidFill>
            <a:srgbClr val="004987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125" baseline="0">
          <a:solidFill>
            <a:srgbClr val="004987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125" baseline="0">
          <a:solidFill>
            <a:srgbClr val="004987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125" baseline="0">
          <a:solidFill>
            <a:srgbClr val="004987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125" baseline="0">
          <a:solidFill>
            <a:srgbClr val="004987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125" baseline="0">
          <a:solidFill>
            <a:srgbClr val="004987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125" baseline="0">
          <a:solidFill>
            <a:srgbClr val="004987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125" baseline="0">
          <a:solidFill>
            <a:srgbClr val="004987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125" baseline="0">
          <a:solidFill>
            <a:srgbClr val="004987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4987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4987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4987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4987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4987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4987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4987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4987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4987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83E437A-130B-C945-9518-0DC3CC40F3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601218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83E437A-130B-C945-9518-0DC3CC40F3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9">
            <a:extLst>
              <a:ext uri="{FF2B5EF4-FFF2-40B4-BE49-F238E27FC236}">
                <a16:creationId xmlns:a16="http://schemas.microsoft.com/office/drawing/2014/main" id="{CB8A2AE7-EF5B-CAC4-444C-980414A68BC4}"/>
              </a:ext>
            </a:extLst>
          </p:cNvPr>
          <p:cNvSpPr txBox="1"/>
          <p:nvPr userDrawn="1"/>
        </p:nvSpPr>
        <p:spPr>
          <a:xfrm>
            <a:off x="426719" y="6457444"/>
            <a:ext cx="600456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R="5080" indent="12700">
              <a:defRPr sz="1000" spc="-55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-45" dirty="0"/>
              <a:t>Copyright</a:t>
            </a:r>
            <a:r>
              <a:rPr spc="-85" dirty="0"/>
              <a:t> </a:t>
            </a:r>
            <a:r>
              <a:rPr spc="125" dirty="0"/>
              <a:t>©</a:t>
            </a:r>
            <a:r>
              <a:rPr spc="-79" dirty="0"/>
              <a:t> </a:t>
            </a:r>
            <a:r>
              <a:rPr spc="-15" dirty="0"/>
              <a:t>202</a:t>
            </a:r>
            <a:r>
              <a:rPr lang="it-IT" spc="-15" dirty="0"/>
              <a:t>3</a:t>
            </a:r>
            <a:r>
              <a:rPr spc="-85" dirty="0"/>
              <a:t> </a:t>
            </a:r>
            <a:r>
              <a:rPr dirty="0"/>
              <a:t>All</a:t>
            </a:r>
            <a:r>
              <a:rPr spc="-85" dirty="0"/>
              <a:t> </a:t>
            </a:r>
            <a:r>
              <a:rPr spc="-39" dirty="0"/>
              <a:t>rights</a:t>
            </a:r>
            <a:r>
              <a:rPr spc="-85" dirty="0"/>
              <a:t> </a:t>
            </a:r>
            <a:r>
              <a:rPr spc="-50" dirty="0"/>
              <a:t>reserved</a:t>
            </a:r>
          </a:p>
        </p:txBody>
      </p:sp>
    </p:spTree>
    <p:extLst>
      <p:ext uri="{BB962C8B-B14F-4D97-AF65-F5344CB8AC3E}">
        <p14:creationId xmlns:p14="http://schemas.microsoft.com/office/powerpoint/2010/main" val="187321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emf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939E108-B03A-F15A-4F2B-B76F1E42B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38" y="1776777"/>
            <a:ext cx="7772400" cy="2980980"/>
          </a:xfrm>
          <a:prstGeom prst="rect">
            <a:avLst/>
          </a:prstGeom>
        </p:spPr>
      </p:pic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3C48CA8F-779F-7E62-D353-0CD83D653F4D}"/>
              </a:ext>
            </a:extLst>
          </p:cNvPr>
          <p:cNvSpPr txBox="1">
            <a:spLocks/>
          </p:cNvSpPr>
          <p:nvPr/>
        </p:nvSpPr>
        <p:spPr>
          <a:xfrm>
            <a:off x="5462337" y="4310918"/>
            <a:ext cx="4696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just">
              <a:spcBef>
                <a:spcPts val="600"/>
              </a:spcBef>
              <a:spcAft>
                <a:spcPts val="600"/>
              </a:spcAft>
              <a:buClr>
                <a:srgbClr val="4B6DB5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2400" b="1" dirty="0">
                <a:solidFill>
                  <a:srgbClr val="107DFE"/>
                </a:solidFill>
                <a:latin typeface="+mj-lt"/>
              </a:rPr>
              <a:t>Improve medical performance and people’s health</a:t>
            </a:r>
            <a:endParaRPr lang="it-IT" sz="2400" b="1" dirty="0">
              <a:solidFill>
                <a:srgbClr val="107DFE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arrotondato 26"/>
          <p:cNvSpPr/>
          <p:nvPr/>
        </p:nvSpPr>
        <p:spPr>
          <a:xfrm>
            <a:off x="2577805" y="1589810"/>
            <a:ext cx="6257390" cy="1610588"/>
          </a:xfrm>
          <a:prstGeom prst="roundRect">
            <a:avLst/>
          </a:prstGeom>
          <a:solidFill>
            <a:srgbClr val="107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3F525FE-793A-754C-8623-7B03D85F50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3F525FE-793A-754C-8623-7B03D85F50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EF4426C-C550-B442-8393-D5BBEEF224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382858" y="532609"/>
            <a:ext cx="10437541" cy="457991"/>
          </a:xfrm>
          <a:prstGeom prst="rect">
            <a:avLst/>
          </a:prstGeom>
        </p:spPr>
        <p:txBody>
          <a:bodyPr lIns="0" tIns="36000" rIns="0" bIns="36000" anchor="ctr">
            <a:normAutofit fontScale="90000"/>
          </a:bodyPr>
          <a:lstStyle/>
          <a:p>
            <a:pPr algn="l"/>
            <a:r>
              <a:rPr lang="en-GB" sz="3200" b="1" dirty="0">
                <a:solidFill>
                  <a:srgbClr val="107DFE"/>
                </a:solidFill>
                <a:latin typeface="Arial Black" panose="020B0A04020102020204" pitchFamily="34" charset="0"/>
              </a:rPr>
              <a:t>DIGITAL HEALTH MARKET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571414E-3FAC-44E0-A7B9-FCD71C65AA57}"/>
              </a:ext>
            </a:extLst>
          </p:cNvPr>
          <p:cNvSpPr/>
          <p:nvPr/>
        </p:nvSpPr>
        <p:spPr>
          <a:xfrm>
            <a:off x="0" y="1125855"/>
            <a:ext cx="1414145" cy="93345"/>
          </a:xfrm>
          <a:custGeom>
            <a:avLst/>
            <a:gdLst/>
            <a:ahLst/>
            <a:cxnLst/>
            <a:rect l="l" t="t" r="r" b="b"/>
            <a:pathLst>
              <a:path w="1414145" h="93344">
                <a:moveTo>
                  <a:pt x="0" y="93133"/>
                </a:moveTo>
                <a:lnTo>
                  <a:pt x="1413929" y="93133"/>
                </a:lnTo>
                <a:lnTo>
                  <a:pt x="1413929" y="0"/>
                </a:lnTo>
                <a:lnTo>
                  <a:pt x="0" y="0"/>
                </a:lnTo>
                <a:lnTo>
                  <a:pt x="0" y="93133"/>
                </a:lnTo>
                <a:close/>
              </a:path>
            </a:pathLst>
          </a:custGeom>
          <a:solidFill>
            <a:srgbClr val="00D9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49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88813" y="162060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PRE- COVID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472995" y="1589809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POST- COVID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831612" y="2077787"/>
            <a:ext cx="62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9%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387095" y="2101952"/>
            <a:ext cx="2764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CAGR 2019-2026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151967" y="2047009"/>
            <a:ext cx="10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00498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33,4%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7070612" y="2062398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CAGR 2020-2027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2736498" y="2669849"/>
            <a:ext cx="1145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00498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51,4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3542973" y="2698264"/>
            <a:ext cx="1989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€ Bil. </a:t>
            </a:r>
            <a:r>
              <a:rPr lang="it-IT" sz="1600" b="1" dirty="0" err="1">
                <a:solidFill>
                  <a:schemeClr val="bg1"/>
                </a:solidFill>
              </a:rPr>
              <a:t>year</a:t>
            </a:r>
            <a:r>
              <a:rPr lang="it-IT" sz="1600" b="1" dirty="0">
                <a:solidFill>
                  <a:schemeClr val="bg1"/>
                </a:solidFill>
              </a:rPr>
              <a:t> 2020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157628" y="2700627"/>
            <a:ext cx="93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00498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217,1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7076273" y="2700627"/>
            <a:ext cx="1835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€ Bil. </a:t>
            </a:r>
            <a:r>
              <a:rPr lang="it-IT" sz="1600" b="1" dirty="0" err="1">
                <a:solidFill>
                  <a:schemeClr val="bg1"/>
                </a:solidFill>
              </a:rPr>
              <a:t>year</a:t>
            </a:r>
            <a:r>
              <a:rPr lang="it-IT" sz="1600" b="1" dirty="0">
                <a:solidFill>
                  <a:schemeClr val="bg1"/>
                </a:solidFill>
              </a:rPr>
              <a:t> 2022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8117948" y="5547479"/>
            <a:ext cx="2095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2032 Estimate global market size</a:t>
            </a:r>
            <a:endParaRPr lang="it-IT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11730463" y="6581001"/>
            <a:ext cx="409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080921D-6068-4E2C-8334-6C7298D6713A}" type="slidenum">
              <a:rPr lang="it-IT" sz="1200" smtClean="0"/>
              <a:t>10</a:t>
            </a:fld>
            <a:endParaRPr lang="it-IT" sz="12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EBA9F6-D4A7-EA87-0FEB-8D5952024332}"/>
              </a:ext>
            </a:extLst>
          </p:cNvPr>
          <p:cNvSpPr txBox="1"/>
          <p:nvPr/>
        </p:nvSpPr>
        <p:spPr>
          <a:xfrm>
            <a:off x="287182" y="552589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/>
              <a:t>Italian</a:t>
            </a:r>
            <a:r>
              <a:rPr lang="it-IT" sz="1600" b="1" dirty="0"/>
              <a:t> Digital Health </a:t>
            </a:r>
            <a:r>
              <a:rPr lang="it-IT" sz="1600" b="1" dirty="0" err="1"/>
              <a:t>Expenditure</a:t>
            </a:r>
            <a:r>
              <a:rPr lang="it-IT" sz="1600" b="1" dirty="0"/>
              <a:t> 2022</a:t>
            </a:r>
            <a:r>
              <a:rPr lang="it-IT" sz="1600" i="1" dirty="0"/>
              <a:t>(+7% </a:t>
            </a:r>
            <a:r>
              <a:rPr lang="it-IT" sz="1600" i="1" dirty="0" err="1"/>
              <a:t>YoY</a:t>
            </a:r>
            <a:r>
              <a:rPr lang="it-IT" sz="1600" i="1" dirty="0"/>
              <a:t>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B8D595C-D678-56C1-CCCB-E3EE5B234885}"/>
              </a:ext>
            </a:extLst>
          </p:cNvPr>
          <p:cNvSpPr txBox="1"/>
          <p:nvPr/>
        </p:nvSpPr>
        <p:spPr>
          <a:xfrm>
            <a:off x="4126832" y="5538291"/>
            <a:ext cx="273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PNRR - total allocated to Healthcare in Italy</a:t>
            </a:r>
            <a:endParaRPr lang="it-IT" b="1" dirty="0"/>
          </a:p>
        </p:txBody>
      </p:sp>
      <p:grpSp>
        <p:nvGrpSpPr>
          <p:cNvPr id="33" name="Group 3">
            <a:extLst>
              <a:ext uri="{FF2B5EF4-FFF2-40B4-BE49-F238E27FC236}">
                <a16:creationId xmlns:a16="http://schemas.microsoft.com/office/drawing/2014/main" id="{5B683773-0D14-819D-CFA5-9DD5602A08B6}"/>
              </a:ext>
            </a:extLst>
          </p:cNvPr>
          <p:cNvGrpSpPr/>
          <p:nvPr/>
        </p:nvGrpSpPr>
        <p:grpSpPr>
          <a:xfrm>
            <a:off x="8265052" y="3656122"/>
            <a:ext cx="1768366" cy="1710749"/>
            <a:chOff x="1189712" y="2026986"/>
            <a:chExt cx="2954576" cy="2954576"/>
          </a:xfrm>
        </p:grpSpPr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FCF5C60C-75A7-EC8E-D3D7-F3153F69ACE7}"/>
                </a:ext>
              </a:extLst>
            </p:cNvPr>
            <p:cNvSpPr/>
            <p:nvPr/>
          </p:nvSpPr>
          <p:spPr>
            <a:xfrm>
              <a:off x="1189712" y="2026986"/>
              <a:ext cx="2954576" cy="2954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D96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107DFE"/>
                </a:solidFill>
              </a:endParaRPr>
            </a:p>
          </p:txBody>
        </p:sp>
        <p:sp>
          <p:nvSpPr>
            <p:cNvPr id="35" name="Oval 5">
              <a:extLst>
                <a:ext uri="{FF2B5EF4-FFF2-40B4-BE49-F238E27FC236}">
                  <a16:creationId xmlns:a16="http://schemas.microsoft.com/office/drawing/2014/main" id="{0BE674DA-6352-1CC4-98FD-F27977D33EDE}"/>
                </a:ext>
              </a:extLst>
            </p:cNvPr>
            <p:cNvSpPr/>
            <p:nvPr/>
          </p:nvSpPr>
          <p:spPr>
            <a:xfrm>
              <a:off x="1541859" y="2379133"/>
              <a:ext cx="2250282" cy="225028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D96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dirty="0">
                  <a:solidFill>
                    <a:srgbClr val="107DFE"/>
                  </a:solidFill>
                  <a:latin typeface="Montserrat"/>
                </a:rPr>
                <a:t>€</a:t>
              </a:r>
              <a:r>
                <a:rPr lang="en-US" sz="2400" b="1" dirty="0">
                  <a:solidFill>
                    <a:srgbClr val="107DFE"/>
                  </a:solidFill>
                  <a:latin typeface="Montserrat"/>
                  <a:cs typeface="Montserrat"/>
                </a:rPr>
                <a:t>912</a:t>
              </a:r>
            </a:p>
            <a:p>
              <a:pPr algn="ctr"/>
              <a:r>
                <a:rPr lang="en-US" sz="1400" b="1" dirty="0" err="1">
                  <a:solidFill>
                    <a:srgbClr val="107DFE"/>
                  </a:solidFill>
                  <a:latin typeface="Montserrat Light"/>
                  <a:cs typeface="Montserrat Light"/>
                </a:rPr>
                <a:t>Bil</a:t>
              </a:r>
              <a:r>
                <a:rPr lang="en-US" sz="1400" b="1" dirty="0">
                  <a:solidFill>
                    <a:srgbClr val="107DFE"/>
                  </a:solidFill>
                  <a:latin typeface="Montserrat Light"/>
                  <a:cs typeface="Montserrat Light"/>
                </a:rPr>
                <a:t>.</a:t>
              </a:r>
            </a:p>
          </p:txBody>
        </p:sp>
        <p:sp>
          <p:nvSpPr>
            <p:cNvPr id="36" name="Arc 6">
              <a:extLst>
                <a:ext uri="{FF2B5EF4-FFF2-40B4-BE49-F238E27FC236}">
                  <a16:creationId xmlns:a16="http://schemas.microsoft.com/office/drawing/2014/main" id="{39F65ED9-42F8-1A3C-7F06-857FC02EAA9B}"/>
                </a:ext>
              </a:extLst>
            </p:cNvPr>
            <p:cNvSpPr/>
            <p:nvPr/>
          </p:nvSpPr>
          <p:spPr>
            <a:xfrm>
              <a:off x="1366569" y="2203843"/>
              <a:ext cx="2600866" cy="2600866"/>
            </a:xfrm>
            <a:prstGeom prst="arc">
              <a:avLst>
                <a:gd name="adj1" fmla="val 5750050"/>
                <a:gd name="adj2" fmla="val 5519213"/>
              </a:avLst>
            </a:prstGeom>
            <a:ln w="342900" cap="rnd" cmpd="sng">
              <a:solidFill>
                <a:srgbClr val="00D96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107DFE"/>
                </a:solidFill>
              </a:endParaRPr>
            </a:p>
          </p:txBody>
        </p:sp>
      </p:grpSp>
      <p:grpSp>
        <p:nvGrpSpPr>
          <p:cNvPr id="37" name="Group 3">
            <a:extLst>
              <a:ext uri="{FF2B5EF4-FFF2-40B4-BE49-F238E27FC236}">
                <a16:creationId xmlns:a16="http://schemas.microsoft.com/office/drawing/2014/main" id="{733527DD-4269-2BF3-CB27-736D6DB66F91}"/>
              </a:ext>
            </a:extLst>
          </p:cNvPr>
          <p:cNvGrpSpPr/>
          <p:nvPr/>
        </p:nvGrpSpPr>
        <p:grpSpPr>
          <a:xfrm>
            <a:off x="4600387" y="3656122"/>
            <a:ext cx="1768366" cy="1710749"/>
            <a:chOff x="1189712" y="2026986"/>
            <a:chExt cx="2954576" cy="2954576"/>
          </a:xfrm>
        </p:grpSpPr>
        <p:sp>
          <p:nvSpPr>
            <p:cNvPr id="38" name="Oval 4">
              <a:extLst>
                <a:ext uri="{FF2B5EF4-FFF2-40B4-BE49-F238E27FC236}">
                  <a16:creationId xmlns:a16="http://schemas.microsoft.com/office/drawing/2014/main" id="{CACA1CF1-EC85-6E16-E0F8-2EE1E06550B8}"/>
                </a:ext>
              </a:extLst>
            </p:cNvPr>
            <p:cNvSpPr/>
            <p:nvPr/>
          </p:nvSpPr>
          <p:spPr>
            <a:xfrm>
              <a:off x="1189712" y="2026986"/>
              <a:ext cx="2954576" cy="2954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D96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107DFE"/>
                </a:solidFill>
              </a:endParaRPr>
            </a:p>
          </p:txBody>
        </p:sp>
        <p:sp>
          <p:nvSpPr>
            <p:cNvPr id="39" name="Oval 5">
              <a:extLst>
                <a:ext uri="{FF2B5EF4-FFF2-40B4-BE49-F238E27FC236}">
                  <a16:creationId xmlns:a16="http://schemas.microsoft.com/office/drawing/2014/main" id="{8F52794F-4AF5-1FE9-8F43-0CDF316C1533}"/>
                </a:ext>
              </a:extLst>
            </p:cNvPr>
            <p:cNvSpPr/>
            <p:nvPr/>
          </p:nvSpPr>
          <p:spPr>
            <a:xfrm>
              <a:off x="1541859" y="2379133"/>
              <a:ext cx="2250282" cy="225028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D96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dirty="0">
                  <a:solidFill>
                    <a:srgbClr val="107DFE"/>
                  </a:solidFill>
                  <a:latin typeface="Montserrat"/>
                </a:rPr>
                <a:t>€</a:t>
              </a:r>
              <a:r>
                <a:rPr lang="en-US" sz="2400" b="1" dirty="0">
                  <a:solidFill>
                    <a:srgbClr val="107DFE"/>
                  </a:solidFill>
                  <a:latin typeface="Montserrat"/>
                  <a:cs typeface="Montserrat"/>
                </a:rPr>
                <a:t>15</a:t>
              </a:r>
            </a:p>
            <a:p>
              <a:pPr algn="ctr"/>
              <a:r>
                <a:rPr lang="en-US" sz="1400" b="1" dirty="0" err="1">
                  <a:solidFill>
                    <a:srgbClr val="107DFE"/>
                  </a:solidFill>
                  <a:latin typeface="Montserrat Light"/>
                  <a:cs typeface="Montserrat Light"/>
                </a:rPr>
                <a:t>Bil</a:t>
              </a:r>
              <a:r>
                <a:rPr lang="en-US" sz="1400" b="1" dirty="0">
                  <a:solidFill>
                    <a:srgbClr val="107DFE"/>
                  </a:solidFill>
                  <a:latin typeface="Montserrat Light"/>
                  <a:cs typeface="Montserrat Light"/>
                </a:rPr>
                <a:t>.</a:t>
              </a:r>
            </a:p>
          </p:txBody>
        </p:sp>
        <p:sp>
          <p:nvSpPr>
            <p:cNvPr id="40" name="Arc 6">
              <a:extLst>
                <a:ext uri="{FF2B5EF4-FFF2-40B4-BE49-F238E27FC236}">
                  <a16:creationId xmlns:a16="http://schemas.microsoft.com/office/drawing/2014/main" id="{2D6FDE4D-F28C-1F3B-4E5B-B84F21851583}"/>
                </a:ext>
              </a:extLst>
            </p:cNvPr>
            <p:cNvSpPr/>
            <p:nvPr/>
          </p:nvSpPr>
          <p:spPr>
            <a:xfrm>
              <a:off x="1366569" y="2203843"/>
              <a:ext cx="2600866" cy="2600866"/>
            </a:xfrm>
            <a:prstGeom prst="arc">
              <a:avLst>
                <a:gd name="adj1" fmla="val 5750050"/>
                <a:gd name="adj2" fmla="val 5519213"/>
              </a:avLst>
            </a:prstGeom>
            <a:ln w="342900" cap="rnd" cmpd="sng">
              <a:solidFill>
                <a:srgbClr val="00D96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107DFE"/>
                </a:solidFill>
              </a:endParaRPr>
            </a:p>
          </p:txBody>
        </p:sp>
      </p:grpSp>
      <p:grpSp>
        <p:nvGrpSpPr>
          <p:cNvPr id="41" name="Group 3">
            <a:extLst>
              <a:ext uri="{FF2B5EF4-FFF2-40B4-BE49-F238E27FC236}">
                <a16:creationId xmlns:a16="http://schemas.microsoft.com/office/drawing/2014/main" id="{790A726E-E248-D4C9-9DEA-E7195A76D96C}"/>
              </a:ext>
            </a:extLst>
          </p:cNvPr>
          <p:cNvGrpSpPr/>
          <p:nvPr/>
        </p:nvGrpSpPr>
        <p:grpSpPr>
          <a:xfrm>
            <a:off x="1087282" y="3708013"/>
            <a:ext cx="1768366" cy="1710749"/>
            <a:chOff x="1189712" y="2026986"/>
            <a:chExt cx="2954576" cy="2954576"/>
          </a:xfrm>
        </p:grpSpPr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FD926254-93C9-B9BB-B917-50BD9B84FFCB}"/>
                </a:ext>
              </a:extLst>
            </p:cNvPr>
            <p:cNvSpPr/>
            <p:nvPr/>
          </p:nvSpPr>
          <p:spPr>
            <a:xfrm>
              <a:off x="1189712" y="2026986"/>
              <a:ext cx="2954576" cy="2954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D96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3" name="Oval 5">
              <a:extLst>
                <a:ext uri="{FF2B5EF4-FFF2-40B4-BE49-F238E27FC236}">
                  <a16:creationId xmlns:a16="http://schemas.microsoft.com/office/drawing/2014/main" id="{F288813A-3E2F-E3AA-FDC7-4CE80248BB93}"/>
                </a:ext>
              </a:extLst>
            </p:cNvPr>
            <p:cNvSpPr/>
            <p:nvPr/>
          </p:nvSpPr>
          <p:spPr>
            <a:xfrm>
              <a:off x="1541859" y="2379133"/>
              <a:ext cx="2250282" cy="225028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D96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dirty="0">
                  <a:solidFill>
                    <a:srgbClr val="107DFE"/>
                  </a:solidFill>
                  <a:latin typeface="Montserrat"/>
                </a:rPr>
                <a:t>€</a:t>
              </a:r>
              <a:r>
                <a:rPr lang="en-US" sz="2400" b="1" dirty="0">
                  <a:solidFill>
                    <a:srgbClr val="107DFE"/>
                  </a:solidFill>
                  <a:latin typeface="Montserrat"/>
                  <a:cs typeface="Montserrat"/>
                </a:rPr>
                <a:t>1,8</a:t>
              </a:r>
            </a:p>
            <a:p>
              <a:pPr algn="ctr"/>
              <a:r>
                <a:rPr lang="en-US" sz="1400" b="1" dirty="0" err="1">
                  <a:solidFill>
                    <a:srgbClr val="107DFE"/>
                  </a:solidFill>
                  <a:latin typeface="Montserrat Light"/>
                  <a:cs typeface="Montserrat Light"/>
                </a:rPr>
                <a:t>Bil</a:t>
              </a:r>
              <a:r>
                <a:rPr lang="en-US" sz="1400" b="1" dirty="0">
                  <a:solidFill>
                    <a:srgbClr val="107DFE"/>
                  </a:solidFill>
                  <a:latin typeface="Montserrat Light"/>
                  <a:cs typeface="Montserrat Light"/>
                </a:rPr>
                <a:t>.</a:t>
              </a:r>
            </a:p>
          </p:txBody>
        </p:sp>
        <p:sp>
          <p:nvSpPr>
            <p:cNvPr id="44" name="Arc 6">
              <a:extLst>
                <a:ext uri="{FF2B5EF4-FFF2-40B4-BE49-F238E27FC236}">
                  <a16:creationId xmlns:a16="http://schemas.microsoft.com/office/drawing/2014/main" id="{9C8D3E75-FEAA-0E1A-3C34-A0B709CEECA4}"/>
                </a:ext>
              </a:extLst>
            </p:cNvPr>
            <p:cNvSpPr/>
            <p:nvPr/>
          </p:nvSpPr>
          <p:spPr>
            <a:xfrm>
              <a:off x="1366569" y="2203843"/>
              <a:ext cx="2600866" cy="2600866"/>
            </a:xfrm>
            <a:prstGeom prst="arc">
              <a:avLst>
                <a:gd name="adj1" fmla="val 5750050"/>
                <a:gd name="adj2" fmla="val 5519213"/>
              </a:avLst>
            </a:prstGeom>
            <a:ln w="342900" cap="rnd" cmpd="sng">
              <a:solidFill>
                <a:srgbClr val="00D96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54299585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E6CD7AE-F76F-43F3-4404-D89898D0F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89" y="1172527"/>
            <a:ext cx="1090529" cy="6807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3331E2C-E664-F3F9-8127-58F463307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66" y="1125855"/>
            <a:ext cx="1287379" cy="643690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AF758393-2379-8846-7F92-EA1FB836BAE8}"/>
              </a:ext>
            </a:extLst>
          </p:cNvPr>
          <p:cNvSpPr/>
          <p:nvPr/>
        </p:nvSpPr>
        <p:spPr>
          <a:xfrm>
            <a:off x="0" y="1125855"/>
            <a:ext cx="1414145" cy="93345"/>
          </a:xfrm>
          <a:custGeom>
            <a:avLst/>
            <a:gdLst/>
            <a:ahLst/>
            <a:cxnLst/>
            <a:rect l="l" t="t" r="r" b="b"/>
            <a:pathLst>
              <a:path w="1414145" h="93344">
                <a:moveTo>
                  <a:pt x="0" y="93133"/>
                </a:moveTo>
                <a:lnTo>
                  <a:pt x="1413929" y="93133"/>
                </a:lnTo>
                <a:lnTo>
                  <a:pt x="1413929" y="0"/>
                </a:lnTo>
                <a:lnTo>
                  <a:pt x="0" y="0"/>
                </a:lnTo>
                <a:lnTo>
                  <a:pt x="0" y="93133"/>
                </a:lnTo>
                <a:close/>
              </a:path>
            </a:pathLst>
          </a:custGeom>
          <a:solidFill>
            <a:srgbClr val="00D9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49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tangolo arrotondato 37">
            <a:extLst>
              <a:ext uri="{FF2B5EF4-FFF2-40B4-BE49-F238E27FC236}">
                <a16:creationId xmlns:a16="http://schemas.microsoft.com/office/drawing/2014/main" id="{5E6FABE2-FFF7-AA19-80E7-EC600D0465C2}"/>
              </a:ext>
            </a:extLst>
          </p:cNvPr>
          <p:cNvSpPr/>
          <p:nvPr/>
        </p:nvSpPr>
        <p:spPr>
          <a:xfrm>
            <a:off x="1274250" y="1693148"/>
            <a:ext cx="1963704" cy="1178957"/>
          </a:xfrm>
          <a:prstGeom prst="roundRect">
            <a:avLst/>
          </a:prstGeom>
          <a:solidFill>
            <a:srgbClr val="107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Healthcare</a:t>
            </a:r>
          </a:p>
        </p:txBody>
      </p:sp>
      <p:sp>
        <p:nvSpPr>
          <p:cNvPr id="15" name="Rettangolo arrotondato 37">
            <a:extLst>
              <a:ext uri="{FF2B5EF4-FFF2-40B4-BE49-F238E27FC236}">
                <a16:creationId xmlns:a16="http://schemas.microsoft.com/office/drawing/2014/main" id="{F2BF1402-34B1-F505-F813-92EBED68A339}"/>
              </a:ext>
            </a:extLst>
          </p:cNvPr>
          <p:cNvSpPr/>
          <p:nvPr/>
        </p:nvSpPr>
        <p:spPr>
          <a:xfrm>
            <a:off x="8574902" y="1699895"/>
            <a:ext cx="1963704" cy="1178957"/>
          </a:xfrm>
          <a:prstGeom prst="roundRect">
            <a:avLst/>
          </a:prstGeom>
          <a:solidFill>
            <a:srgbClr val="107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/>
              <a:t>Pharmaceutical</a:t>
            </a:r>
            <a:endParaRPr lang="it-IT" b="1" dirty="0"/>
          </a:p>
          <a:p>
            <a:pPr algn="ctr"/>
            <a:r>
              <a:rPr lang="it-IT" b="1" dirty="0"/>
              <a:t>Companies</a:t>
            </a:r>
          </a:p>
        </p:txBody>
      </p:sp>
      <p:sp>
        <p:nvSpPr>
          <p:cNvPr id="17" name="Rettangolo arrotondato 37">
            <a:extLst>
              <a:ext uri="{FF2B5EF4-FFF2-40B4-BE49-F238E27FC236}">
                <a16:creationId xmlns:a16="http://schemas.microsoft.com/office/drawing/2014/main" id="{ACC833D7-4781-69A3-BC4E-FD9803EC05A6}"/>
              </a:ext>
            </a:extLst>
          </p:cNvPr>
          <p:cNvSpPr/>
          <p:nvPr/>
        </p:nvSpPr>
        <p:spPr>
          <a:xfrm>
            <a:off x="4924576" y="1699895"/>
            <a:ext cx="1963704" cy="1178957"/>
          </a:xfrm>
          <a:prstGeom prst="roundRect">
            <a:avLst/>
          </a:prstGeom>
          <a:solidFill>
            <a:srgbClr val="107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Insurance &amp;</a:t>
            </a:r>
          </a:p>
          <a:p>
            <a:pPr algn="ctr"/>
            <a:r>
              <a:rPr lang="it-IT" b="1" dirty="0"/>
              <a:t>Welfare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B5150BD-8D34-4E11-A556-21EA4F2B4A6A}"/>
              </a:ext>
            </a:extLst>
          </p:cNvPr>
          <p:cNvCxnSpPr>
            <a:stCxn id="4" idx="2"/>
          </p:cNvCxnSpPr>
          <p:nvPr/>
        </p:nvCxnSpPr>
        <p:spPr>
          <a:xfrm>
            <a:off x="2256102" y="2872105"/>
            <a:ext cx="4498" cy="963295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Rettangolo arrotondato 37">
            <a:extLst>
              <a:ext uri="{FF2B5EF4-FFF2-40B4-BE49-F238E27FC236}">
                <a16:creationId xmlns:a16="http://schemas.microsoft.com/office/drawing/2014/main" id="{079FD7A8-DCB1-8EFB-1F62-5409A36A867A}"/>
              </a:ext>
            </a:extLst>
          </p:cNvPr>
          <p:cNvSpPr/>
          <p:nvPr/>
        </p:nvSpPr>
        <p:spPr>
          <a:xfrm>
            <a:off x="1274250" y="3835400"/>
            <a:ext cx="1963704" cy="1178957"/>
          </a:xfrm>
          <a:prstGeom prst="roundRect">
            <a:avLst/>
          </a:prstGeom>
          <a:solidFill>
            <a:srgbClr val="00D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Revenue Sharing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4F12536F-67B1-344B-380D-1DCBDD0409C2}"/>
              </a:ext>
            </a:extLst>
          </p:cNvPr>
          <p:cNvCxnSpPr/>
          <p:nvPr/>
        </p:nvCxnSpPr>
        <p:spPr>
          <a:xfrm>
            <a:off x="5906428" y="2872105"/>
            <a:ext cx="4498" cy="963295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ettangolo arrotondato 37">
            <a:extLst>
              <a:ext uri="{FF2B5EF4-FFF2-40B4-BE49-F238E27FC236}">
                <a16:creationId xmlns:a16="http://schemas.microsoft.com/office/drawing/2014/main" id="{67859AE2-4152-EA69-9740-255B80556186}"/>
              </a:ext>
            </a:extLst>
          </p:cNvPr>
          <p:cNvSpPr/>
          <p:nvPr/>
        </p:nvSpPr>
        <p:spPr>
          <a:xfrm>
            <a:off x="4924576" y="3835400"/>
            <a:ext cx="1963704" cy="1178957"/>
          </a:xfrm>
          <a:prstGeom prst="roundRect">
            <a:avLst/>
          </a:prstGeom>
          <a:solidFill>
            <a:srgbClr val="00D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Insurance Policy Integration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C245AC8B-4BC2-DCAC-60D5-57BE0CFED4E5}"/>
              </a:ext>
            </a:extLst>
          </p:cNvPr>
          <p:cNvCxnSpPr/>
          <p:nvPr/>
        </p:nvCxnSpPr>
        <p:spPr>
          <a:xfrm>
            <a:off x="9608167" y="2872105"/>
            <a:ext cx="4498" cy="963295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Rettangolo arrotondato 37">
            <a:extLst>
              <a:ext uri="{FF2B5EF4-FFF2-40B4-BE49-F238E27FC236}">
                <a16:creationId xmlns:a16="http://schemas.microsoft.com/office/drawing/2014/main" id="{2FE04F53-F20E-E857-7E4A-6C9441068630}"/>
              </a:ext>
            </a:extLst>
          </p:cNvPr>
          <p:cNvSpPr/>
          <p:nvPr/>
        </p:nvSpPr>
        <p:spPr>
          <a:xfrm>
            <a:off x="8626315" y="3835400"/>
            <a:ext cx="1963704" cy="1178957"/>
          </a:xfrm>
          <a:prstGeom prst="roundRect">
            <a:avLst/>
          </a:prstGeom>
          <a:solidFill>
            <a:srgbClr val="00D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Real World </a:t>
            </a:r>
            <a:r>
              <a:rPr lang="it-IT" b="1" dirty="0" err="1"/>
              <a:t>Evidence</a:t>
            </a:r>
            <a:endParaRPr lang="it-IT" b="1" dirty="0"/>
          </a:p>
        </p:txBody>
      </p:sp>
      <p:sp>
        <p:nvSpPr>
          <p:cNvPr id="2" name="Titolo 2">
            <a:extLst>
              <a:ext uri="{FF2B5EF4-FFF2-40B4-BE49-F238E27FC236}">
                <a16:creationId xmlns:a16="http://schemas.microsoft.com/office/drawing/2014/main" id="{11F68D47-EE27-63C2-83AD-7EFE1C9D73A3}"/>
              </a:ext>
            </a:extLst>
          </p:cNvPr>
          <p:cNvSpPr txBox="1">
            <a:spLocks/>
          </p:cNvSpPr>
          <p:nvPr/>
        </p:nvSpPr>
        <p:spPr>
          <a:xfrm>
            <a:off x="382858" y="532609"/>
            <a:ext cx="10437541" cy="45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36000" rIns="0" bIns="36000" anchor="ctr">
            <a:normAutofit fontScale="92500" lnSpcReduction="10000"/>
          </a:bodyPr>
          <a:lstStyle>
            <a:lvl1pPr marL="0" marR="0" indent="1270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GB" sz="2900" b="1" dirty="0">
                <a:solidFill>
                  <a:srgbClr val="107DFE"/>
                </a:solidFill>
                <a:latin typeface="Arial Black" panose="020B0A04020102020204" pitchFamily="34" charset="0"/>
              </a:rPr>
              <a:t>B2B SaaS MODEL</a:t>
            </a:r>
          </a:p>
        </p:txBody>
      </p:sp>
      <p:pic>
        <p:nvPicPr>
          <p:cNvPr id="3" name="Gruppo_San_Donato.svg.png" descr="Gruppo_San_Donato.svg.png">
            <a:extLst>
              <a:ext uri="{FF2B5EF4-FFF2-40B4-BE49-F238E27FC236}">
                <a16:creationId xmlns:a16="http://schemas.microsoft.com/office/drawing/2014/main" id="{34ADA3E5-0E2A-0D6F-7EF7-980328D10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148" y="1341081"/>
            <a:ext cx="1121907" cy="300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2860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26" grpId="0" animBg="1"/>
      <p:bldP spid="28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3F525FE-793A-754C-8623-7B03D85F50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3F525FE-793A-754C-8623-7B03D85F50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EF4426C-C550-B442-8393-D5BBEEF224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571414E-3FAC-44E0-A7B9-FCD71C65AA57}"/>
              </a:ext>
            </a:extLst>
          </p:cNvPr>
          <p:cNvSpPr/>
          <p:nvPr/>
        </p:nvSpPr>
        <p:spPr>
          <a:xfrm>
            <a:off x="0" y="1125855"/>
            <a:ext cx="1414145" cy="93345"/>
          </a:xfrm>
          <a:custGeom>
            <a:avLst/>
            <a:gdLst/>
            <a:ahLst/>
            <a:cxnLst/>
            <a:rect l="l" t="t" r="r" b="b"/>
            <a:pathLst>
              <a:path w="1414145" h="93344">
                <a:moveTo>
                  <a:pt x="0" y="93133"/>
                </a:moveTo>
                <a:lnTo>
                  <a:pt x="1413929" y="93133"/>
                </a:lnTo>
                <a:lnTo>
                  <a:pt x="1413929" y="0"/>
                </a:lnTo>
                <a:lnTo>
                  <a:pt x="0" y="0"/>
                </a:lnTo>
                <a:lnTo>
                  <a:pt x="0" y="93133"/>
                </a:lnTo>
                <a:close/>
              </a:path>
            </a:pathLst>
          </a:custGeom>
          <a:solidFill>
            <a:srgbClr val="00D9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49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170361" y="3144656"/>
            <a:ext cx="107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600" b="1">
                <a:solidFill>
                  <a:srgbClr val="00498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rgbClr val="107DFE"/>
                </a:solidFill>
              </a:rPr>
              <a:t>800</a:t>
            </a:r>
            <a:endParaRPr lang="it-IT" sz="2000" dirty="0">
              <a:solidFill>
                <a:srgbClr val="107DFE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88" y="2987754"/>
            <a:ext cx="540873" cy="54087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30" y="3044525"/>
            <a:ext cx="543786" cy="543786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7882311" y="4980238"/>
            <a:ext cx="272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600" b="1">
                <a:solidFill>
                  <a:srgbClr val="00498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rgbClr val="107DFE"/>
                </a:solidFill>
              </a:rPr>
              <a:t>500.000</a:t>
            </a: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5" t="11930" r="37418" b="810"/>
          <a:stretch/>
        </p:blipFill>
        <p:spPr>
          <a:xfrm>
            <a:off x="1368971" y="4668007"/>
            <a:ext cx="468317" cy="775144"/>
          </a:xfrm>
          <a:prstGeom prst="rect">
            <a:avLst/>
          </a:prstGeom>
        </p:spPr>
      </p:pic>
      <p:sp>
        <p:nvSpPr>
          <p:cNvPr id="39" name="CasellaDiTesto 38"/>
          <p:cNvSpPr txBox="1"/>
          <p:nvPr/>
        </p:nvSpPr>
        <p:spPr>
          <a:xfrm>
            <a:off x="7674482" y="4081644"/>
            <a:ext cx="233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600" b="1">
                <a:solidFill>
                  <a:srgbClr val="00498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rgbClr val="107DFE"/>
                </a:solidFill>
              </a:rPr>
              <a:t>20.000.000</a:t>
            </a:r>
            <a:endParaRPr lang="it-IT" sz="2000" dirty="0">
              <a:solidFill>
                <a:srgbClr val="107DFE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DDFCF01-0515-DEBB-79C3-2E835ACEA71D}"/>
              </a:ext>
            </a:extLst>
          </p:cNvPr>
          <p:cNvSpPr txBox="1"/>
          <p:nvPr/>
        </p:nvSpPr>
        <p:spPr>
          <a:xfrm>
            <a:off x="7799862" y="2130096"/>
            <a:ext cx="1791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600" b="1">
                <a:solidFill>
                  <a:srgbClr val="00498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107DFE"/>
                </a:solidFill>
                <a:latin typeface="Montserrat"/>
              </a:rPr>
              <a:t>€ </a:t>
            </a:r>
            <a:r>
              <a:rPr lang="it-IT" sz="2800" dirty="0">
                <a:solidFill>
                  <a:srgbClr val="107DFE"/>
                </a:solidFill>
              </a:rPr>
              <a:t>700k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D4B43866-E2D6-6B4E-DFCE-C1BAF8BCBB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26" y="2083964"/>
            <a:ext cx="626400" cy="626400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7B31319-1A31-D01E-2EB7-A10D27CF25EB}"/>
              </a:ext>
            </a:extLst>
          </p:cNvPr>
          <p:cNvSpPr txBox="1"/>
          <p:nvPr/>
        </p:nvSpPr>
        <p:spPr>
          <a:xfrm>
            <a:off x="2646963" y="3151764"/>
            <a:ext cx="200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600" b="1">
                <a:solidFill>
                  <a:srgbClr val="00498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chemeClr val="tx1"/>
                </a:solidFill>
              </a:rPr>
              <a:t>244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E0B997A-89A5-49B4-154B-CB6095615CF5}"/>
              </a:ext>
            </a:extLst>
          </p:cNvPr>
          <p:cNvSpPr txBox="1"/>
          <p:nvPr/>
        </p:nvSpPr>
        <p:spPr>
          <a:xfrm>
            <a:off x="2514589" y="5013182"/>
            <a:ext cx="27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600" b="1">
                <a:solidFill>
                  <a:srgbClr val="00498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chemeClr val="tx1"/>
                </a:solidFill>
              </a:rPr>
              <a:t>126.533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B8A9689-BDDF-428F-2A8B-0F83281561DA}"/>
              </a:ext>
            </a:extLst>
          </p:cNvPr>
          <p:cNvSpPr txBox="1"/>
          <p:nvPr/>
        </p:nvSpPr>
        <p:spPr>
          <a:xfrm>
            <a:off x="2350611" y="4088752"/>
            <a:ext cx="170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600" b="1">
                <a:solidFill>
                  <a:srgbClr val="00498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chemeClr val="tx1"/>
                </a:solidFill>
              </a:rPr>
              <a:t>6.546.320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92FC091-DE13-66AC-5B85-F5079ED76D36}"/>
              </a:ext>
            </a:extLst>
          </p:cNvPr>
          <p:cNvSpPr txBox="1"/>
          <p:nvPr/>
        </p:nvSpPr>
        <p:spPr>
          <a:xfrm>
            <a:off x="2519369" y="2294136"/>
            <a:ext cx="200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600" b="1">
                <a:solidFill>
                  <a:srgbClr val="00498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it-IT" sz="1800" b="1" dirty="0">
                <a:solidFill>
                  <a:schemeClr val="tx1"/>
                </a:solidFill>
                <a:latin typeface="Montserrat"/>
              </a:rPr>
              <a:t>€ </a:t>
            </a:r>
            <a:r>
              <a:rPr lang="it-IT" sz="1800" dirty="0">
                <a:solidFill>
                  <a:schemeClr val="tx1"/>
                </a:solidFill>
              </a:rPr>
              <a:t>179k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14CD77F2-04BC-B70A-EB15-B86835E16ABF}"/>
              </a:ext>
            </a:extLst>
          </p:cNvPr>
          <p:cNvSpPr txBox="1"/>
          <p:nvPr/>
        </p:nvSpPr>
        <p:spPr>
          <a:xfrm>
            <a:off x="2512937" y="1383371"/>
            <a:ext cx="125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600" b="1">
                <a:solidFill>
                  <a:srgbClr val="00498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rgbClr val="00D962"/>
                </a:solidFill>
              </a:rPr>
              <a:t>2022</a:t>
            </a:r>
            <a:endParaRPr lang="it-IT" sz="2000" dirty="0">
              <a:solidFill>
                <a:srgbClr val="00D962"/>
              </a:solidFill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DA4AF0F8-EADB-B0F9-3E25-EB17BD99F7D0}"/>
              </a:ext>
            </a:extLst>
          </p:cNvPr>
          <p:cNvSpPr txBox="1"/>
          <p:nvPr/>
        </p:nvSpPr>
        <p:spPr>
          <a:xfrm>
            <a:off x="7979847" y="1354542"/>
            <a:ext cx="125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600" b="1">
                <a:solidFill>
                  <a:srgbClr val="00498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rgbClr val="00D962"/>
                </a:solidFill>
              </a:rPr>
              <a:t>2023</a:t>
            </a:r>
            <a:endParaRPr lang="it-IT" sz="2000" dirty="0">
              <a:solidFill>
                <a:srgbClr val="00D962"/>
              </a:solidFill>
            </a:endParaRP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8D604810-38FD-85BC-769C-357508006355}"/>
              </a:ext>
            </a:extLst>
          </p:cNvPr>
          <p:cNvSpPr txBox="1">
            <a:spLocks/>
          </p:cNvSpPr>
          <p:nvPr/>
        </p:nvSpPr>
        <p:spPr>
          <a:xfrm>
            <a:off x="382858" y="532609"/>
            <a:ext cx="10437541" cy="45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36000" rIns="0" bIns="36000" anchor="ctr">
            <a:normAutofit fontScale="92500" lnSpcReduction="10000"/>
          </a:bodyPr>
          <a:lstStyle>
            <a:lvl1pPr marL="0" marR="0" indent="1270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GB" sz="2900" b="1" dirty="0">
                <a:solidFill>
                  <a:srgbClr val="107DFE"/>
                </a:solidFill>
                <a:latin typeface="Arial Black" panose="020B0A04020102020204" pitchFamily="34" charset="0"/>
              </a:rPr>
              <a:t>MED58 FINANCIALS AND KPI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4D2290A-219B-B1DD-2EDE-14D4D80EAF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44" y="3989993"/>
            <a:ext cx="540000" cy="5400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BE08D32-5F75-6665-E078-313E705758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56" y="2582034"/>
            <a:ext cx="2153599" cy="21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79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39" grpId="0"/>
      <p:bldP spid="7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3F525FE-793A-754C-8623-7B03D85F50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3F525FE-793A-754C-8623-7B03D85F50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EF4426C-C550-B442-8393-D5BBEEF224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571414E-3FAC-44E0-A7B9-FCD71C65AA57}"/>
              </a:ext>
            </a:extLst>
          </p:cNvPr>
          <p:cNvSpPr/>
          <p:nvPr/>
        </p:nvSpPr>
        <p:spPr>
          <a:xfrm>
            <a:off x="0" y="1125855"/>
            <a:ext cx="1414145" cy="93345"/>
          </a:xfrm>
          <a:custGeom>
            <a:avLst/>
            <a:gdLst/>
            <a:ahLst/>
            <a:cxnLst/>
            <a:rect l="l" t="t" r="r" b="b"/>
            <a:pathLst>
              <a:path w="1414145" h="93344">
                <a:moveTo>
                  <a:pt x="0" y="93133"/>
                </a:moveTo>
                <a:lnTo>
                  <a:pt x="1413929" y="93133"/>
                </a:lnTo>
                <a:lnTo>
                  <a:pt x="1413929" y="0"/>
                </a:lnTo>
                <a:lnTo>
                  <a:pt x="0" y="0"/>
                </a:lnTo>
                <a:lnTo>
                  <a:pt x="0" y="93133"/>
                </a:lnTo>
                <a:close/>
              </a:path>
            </a:pathLst>
          </a:custGeom>
          <a:solidFill>
            <a:srgbClr val="00D9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49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1730463" y="6581001"/>
            <a:ext cx="409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DE3187-1FA3-4785-B4C2-FB987D47F161}" type="slidenum">
              <a:rPr lang="it-IT" sz="1200" smtClean="0"/>
              <a:t>13</a:t>
            </a:fld>
            <a:endParaRPr lang="it-IT" sz="12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6509183-430B-BB91-4F71-434B02D53DB1}"/>
              </a:ext>
            </a:extLst>
          </p:cNvPr>
          <p:cNvSpPr txBox="1"/>
          <p:nvPr/>
        </p:nvSpPr>
        <p:spPr>
          <a:xfrm>
            <a:off x="2424422" y="2628654"/>
            <a:ext cx="2843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600" b="1">
                <a:solidFill>
                  <a:srgbClr val="00498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107DFE"/>
                </a:solidFill>
              </a:rPr>
              <a:t>€1 M</a:t>
            </a:r>
          </a:p>
          <a:p>
            <a:r>
              <a:rPr lang="it-IT" sz="1800" dirty="0">
                <a:solidFill>
                  <a:srgbClr val="107DFE"/>
                </a:solidFill>
              </a:rPr>
              <a:t>Free to be </a:t>
            </a:r>
            <a:r>
              <a:rPr lang="it-IT" sz="1800" dirty="0" err="1">
                <a:solidFill>
                  <a:srgbClr val="107DFE"/>
                </a:solidFill>
              </a:rPr>
              <a:t>allocated</a:t>
            </a:r>
            <a:endParaRPr lang="it-IT" sz="1600" dirty="0">
              <a:solidFill>
                <a:srgbClr val="107DFE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10A15A0-A832-577A-FCAF-5100E6A84B89}"/>
              </a:ext>
            </a:extLst>
          </p:cNvPr>
          <p:cNvSpPr txBox="1"/>
          <p:nvPr/>
        </p:nvSpPr>
        <p:spPr>
          <a:xfrm>
            <a:off x="2424422" y="4302194"/>
            <a:ext cx="281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600" b="1">
                <a:solidFill>
                  <a:srgbClr val="00498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107DFE"/>
                </a:solidFill>
              </a:rPr>
              <a:t>+ €500k</a:t>
            </a:r>
          </a:p>
          <a:p>
            <a:r>
              <a:rPr lang="it-IT" sz="1800" dirty="0" err="1">
                <a:solidFill>
                  <a:srgbClr val="107DFE"/>
                </a:solidFill>
              </a:rPr>
              <a:t>Already</a:t>
            </a:r>
            <a:r>
              <a:rPr lang="it-IT" sz="1800" dirty="0">
                <a:solidFill>
                  <a:srgbClr val="107DFE"/>
                </a:solidFill>
              </a:rPr>
              <a:t> </a:t>
            </a:r>
            <a:r>
              <a:rPr lang="it-IT" sz="1800" dirty="0" err="1">
                <a:solidFill>
                  <a:srgbClr val="107DFE"/>
                </a:solidFill>
              </a:rPr>
              <a:t>committed</a:t>
            </a:r>
            <a:endParaRPr lang="it-IT" sz="1800" dirty="0">
              <a:solidFill>
                <a:srgbClr val="107DFE"/>
              </a:solidFill>
            </a:endParaRP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9CD3A505-A65D-2022-7471-9A349FC898EC}"/>
              </a:ext>
            </a:extLst>
          </p:cNvPr>
          <p:cNvSpPr txBox="1">
            <a:spLocks/>
          </p:cNvSpPr>
          <p:nvPr/>
        </p:nvSpPr>
        <p:spPr>
          <a:xfrm>
            <a:off x="382858" y="532609"/>
            <a:ext cx="10437541" cy="45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36000" rIns="0" bIns="36000" anchor="ctr">
            <a:normAutofit fontScale="92500" lnSpcReduction="10000"/>
          </a:bodyPr>
          <a:lstStyle>
            <a:lvl1pPr marL="0" marR="0" indent="1270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GB" sz="2900" b="1" dirty="0">
                <a:solidFill>
                  <a:srgbClr val="107DFE"/>
                </a:solidFill>
                <a:latin typeface="Arial Black" panose="020B0A04020102020204" pitchFamily="34" charset="0"/>
              </a:rPr>
              <a:t>GROWTH STRATEGY</a:t>
            </a:r>
          </a:p>
        </p:txBody>
      </p:sp>
      <p:sp>
        <p:nvSpPr>
          <p:cNvPr id="3" name="Rettangolo arrotondato 26">
            <a:extLst>
              <a:ext uri="{FF2B5EF4-FFF2-40B4-BE49-F238E27FC236}">
                <a16:creationId xmlns:a16="http://schemas.microsoft.com/office/drawing/2014/main" id="{F9D1B54C-F074-A9C4-88EA-4E8AD445964F}"/>
              </a:ext>
            </a:extLst>
          </p:cNvPr>
          <p:cNvSpPr/>
          <p:nvPr/>
        </p:nvSpPr>
        <p:spPr>
          <a:xfrm>
            <a:off x="985066" y="1325531"/>
            <a:ext cx="6257390" cy="734917"/>
          </a:xfrm>
          <a:prstGeom prst="roundRect">
            <a:avLst/>
          </a:prstGeom>
          <a:solidFill>
            <a:srgbClr val="107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956AE8-F823-DFCF-22F0-A5C4B7B58012}"/>
              </a:ext>
            </a:extLst>
          </p:cNvPr>
          <p:cNvSpPr txBox="1"/>
          <p:nvPr/>
        </p:nvSpPr>
        <p:spPr>
          <a:xfrm>
            <a:off x="1331131" y="1397567"/>
            <a:ext cx="5909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Open </a:t>
            </a:r>
            <a:r>
              <a:rPr lang="it-IT" sz="2000" b="1" dirty="0" err="1">
                <a:solidFill>
                  <a:schemeClr val="bg1"/>
                </a:solidFill>
              </a:rPr>
              <a:t>pre</a:t>
            </a:r>
            <a:r>
              <a:rPr lang="it-IT" sz="2000" b="1" dirty="0">
                <a:solidFill>
                  <a:schemeClr val="bg1"/>
                </a:solidFill>
              </a:rPr>
              <a:t> Series A of </a:t>
            </a:r>
            <a:r>
              <a:rPr lang="it-IT" sz="2800" b="1" dirty="0">
                <a:solidFill>
                  <a:srgbClr val="00D962"/>
                </a:solidFill>
              </a:rPr>
              <a:t>1.5M</a:t>
            </a:r>
            <a:r>
              <a:rPr lang="it-IT" sz="2000" b="1" dirty="0">
                <a:solidFill>
                  <a:schemeClr val="bg1"/>
                </a:solidFill>
              </a:rPr>
              <a:t> (free + </a:t>
            </a:r>
            <a:r>
              <a:rPr lang="it-IT" sz="2000" b="1" dirty="0" err="1">
                <a:solidFill>
                  <a:schemeClr val="bg1"/>
                </a:solidFill>
              </a:rPr>
              <a:t>allocated</a:t>
            </a:r>
            <a:r>
              <a:rPr lang="it-IT" sz="20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491CEA8C-7ABA-ECD3-F785-693588000E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9" y="1325908"/>
            <a:ext cx="630000" cy="630000"/>
          </a:xfrm>
          <a:prstGeom prst="rect">
            <a:avLst/>
          </a:prstGeom>
        </p:spPr>
      </p:pic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0A9AD7BE-FE66-EC34-D487-29D74F47D3FB}"/>
              </a:ext>
            </a:extLst>
          </p:cNvPr>
          <p:cNvSpPr/>
          <p:nvPr/>
        </p:nvSpPr>
        <p:spPr>
          <a:xfrm>
            <a:off x="7727030" y="2182923"/>
            <a:ext cx="4006516" cy="4054594"/>
          </a:xfrm>
          <a:prstGeom prst="roundRect">
            <a:avLst>
              <a:gd name="adj" fmla="val 664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381000" dist="165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aphicFrame>
        <p:nvGraphicFramePr>
          <p:cNvPr id="17" name="Content Placeholder 7">
            <a:extLst>
              <a:ext uri="{FF2B5EF4-FFF2-40B4-BE49-F238E27FC236}">
                <a16:creationId xmlns:a16="http://schemas.microsoft.com/office/drawing/2014/main" id="{0DF0C3CE-6618-D939-D2D0-C9030DF05C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980814"/>
              </p:ext>
            </p:extLst>
          </p:nvPr>
        </p:nvGraphicFramePr>
        <p:xfrm>
          <a:off x="8104215" y="3190852"/>
          <a:ext cx="3252146" cy="282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TextBox 19">
            <a:extLst>
              <a:ext uri="{FF2B5EF4-FFF2-40B4-BE49-F238E27FC236}">
                <a16:creationId xmlns:a16="http://schemas.microsoft.com/office/drawing/2014/main" id="{0AC589D8-56F5-0CCD-44DC-609AE2845D14}"/>
              </a:ext>
            </a:extLst>
          </p:cNvPr>
          <p:cNvSpPr txBox="1"/>
          <p:nvPr/>
        </p:nvSpPr>
        <p:spPr>
          <a:xfrm>
            <a:off x="8831010" y="2338738"/>
            <a:ext cx="1736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1"/>
            <a:r>
              <a:rPr lang="en-US" sz="1600" kern="1200" dirty="0">
                <a:solidFill>
                  <a:srgbClr val="107DFE"/>
                </a:solidFill>
                <a:latin typeface="Lato Black"/>
              </a:rPr>
              <a:t>Investment</a:t>
            </a:r>
          </a:p>
        </p:txBody>
      </p:sp>
      <p:sp>
        <p:nvSpPr>
          <p:cNvPr id="20" name="Rounded Rectangle 20">
            <a:extLst>
              <a:ext uri="{FF2B5EF4-FFF2-40B4-BE49-F238E27FC236}">
                <a16:creationId xmlns:a16="http://schemas.microsoft.com/office/drawing/2014/main" id="{DD2A4D43-D785-CACE-F1C5-03933C048E50}"/>
              </a:ext>
            </a:extLst>
          </p:cNvPr>
          <p:cNvSpPr/>
          <p:nvPr/>
        </p:nvSpPr>
        <p:spPr>
          <a:xfrm>
            <a:off x="8831010" y="2767489"/>
            <a:ext cx="1617658" cy="289630"/>
          </a:xfrm>
          <a:prstGeom prst="roundRect">
            <a:avLst>
              <a:gd name="adj" fmla="val 50000"/>
            </a:avLst>
          </a:prstGeom>
          <a:solidFill>
            <a:srgbClr val="107DF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hangingPunct="1"/>
            <a:r>
              <a:rPr lang="en-US" sz="1400" kern="1200" dirty="0">
                <a:solidFill>
                  <a:srgbClr val="FFFFFF"/>
                </a:solidFill>
                <a:latin typeface="Lato Black"/>
              </a:rPr>
              <a:t>€ 1.5M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587455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Graphic spid="17" grpId="0">
            <p:bldAsOne/>
          </p:bldGraphic>
          <p:bldP spid="19" grpId="0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Graphic spid="17" grpId="0">
            <p:bldAsOne/>
          </p:bldGraphic>
          <p:bldP spid="19" grpId="0"/>
          <p:bldP spid="20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itolo 2"/>
          <p:cNvSpPr txBox="1"/>
          <p:nvPr/>
        </p:nvSpPr>
        <p:spPr>
          <a:xfrm>
            <a:off x="3164156" y="1172527"/>
            <a:ext cx="4874944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2400">
                <a:solidFill>
                  <a:srgbClr val="004987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3200" dirty="0">
                <a:solidFill>
                  <a:srgbClr val="107DFE"/>
                </a:solidFill>
              </a:rPr>
              <a:t>THANK YOU</a:t>
            </a:r>
            <a:endParaRPr lang="it-IT" sz="3200" dirty="0">
              <a:solidFill>
                <a:srgbClr val="107DFE"/>
              </a:solidFill>
            </a:endParaRPr>
          </a:p>
          <a:p>
            <a:pPr algn="ctr">
              <a:defRPr sz="2400">
                <a:solidFill>
                  <a:srgbClr val="004987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it-IT" sz="3200" dirty="0">
                <a:solidFill>
                  <a:srgbClr val="107DFE"/>
                </a:solidFill>
              </a:rPr>
              <a:t>KEEP IN TOUCH</a:t>
            </a:r>
            <a:r>
              <a:rPr sz="3200" dirty="0">
                <a:solidFill>
                  <a:srgbClr val="107DFE"/>
                </a:solidFill>
              </a:rPr>
              <a:t> 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358184FE-E708-34DC-E3E9-8D7CCCFDCA01}"/>
              </a:ext>
            </a:extLst>
          </p:cNvPr>
          <p:cNvSpPr/>
          <p:nvPr/>
        </p:nvSpPr>
        <p:spPr>
          <a:xfrm>
            <a:off x="0" y="1125855"/>
            <a:ext cx="1414145" cy="93345"/>
          </a:xfrm>
          <a:custGeom>
            <a:avLst/>
            <a:gdLst/>
            <a:ahLst/>
            <a:cxnLst/>
            <a:rect l="l" t="t" r="r" b="b"/>
            <a:pathLst>
              <a:path w="1414145" h="93344">
                <a:moveTo>
                  <a:pt x="0" y="93133"/>
                </a:moveTo>
                <a:lnTo>
                  <a:pt x="1413929" y="93133"/>
                </a:lnTo>
                <a:lnTo>
                  <a:pt x="1413929" y="0"/>
                </a:lnTo>
                <a:lnTo>
                  <a:pt x="0" y="0"/>
                </a:lnTo>
                <a:lnTo>
                  <a:pt x="0" y="93133"/>
                </a:lnTo>
                <a:close/>
              </a:path>
            </a:pathLst>
          </a:custGeom>
          <a:solidFill>
            <a:srgbClr val="00D9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9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9CD77F29-DD08-BD1C-714D-605690F3A3BC}"/>
              </a:ext>
            </a:extLst>
          </p:cNvPr>
          <p:cNvSpPr txBox="1">
            <a:spLocks/>
          </p:cNvSpPr>
          <p:nvPr/>
        </p:nvSpPr>
        <p:spPr>
          <a:xfrm>
            <a:off x="382858" y="532609"/>
            <a:ext cx="10437541" cy="45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36000" rIns="0" bIns="36000" anchor="ctr">
            <a:normAutofit fontScale="92500" lnSpcReduction="10000"/>
          </a:bodyPr>
          <a:lstStyle>
            <a:lvl1pPr marL="0" marR="0" indent="1270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GB" sz="2900" b="1" dirty="0">
                <a:solidFill>
                  <a:srgbClr val="107DFE"/>
                </a:solidFill>
                <a:latin typeface="Arial Black" panose="020B0A04020102020204" pitchFamily="34" charset="0"/>
              </a:rPr>
              <a:t>CONCLUSIONS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1ACF0C4-C7C6-8FAF-CF36-103943FA3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914" y="2541196"/>
            <a:ext cx="1941894" cy="291284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A8A7DE3-1900-49B6-8DAD-F8221426F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18" y="2541196"/>
            <a:ext cx="1941894" cy="2912841"/>
          </a:xfrm>
          <a:prstGeom prst="rect">
            <a:avLst/>
          </a:prstGeom>
        </p:spPr>
      </p:pic>
      <p:sp>
        <p:nvSpPr>
          <p:cNvPr id="9" name="Titolo 2">
            <a:extLst>
              <a:ext uri="{FF2B5EF4-FFF2-40B4-BE49-F238E27FC236}">
                <a16:creationId xmlns:a16="http://schemas.microsoft.com/office/drawing/2014/main" id="{CF7ACE59-50D1-A7B3-546C-20EDA08251C3}"/>
              </a:ext>
            </a:extLst>
          </p:cNvPr>
          <p:cNvSpPr txBox="1"/>
          <p:nvPr/>
        </p:nvSpPr>
        <p:spPr>
          <a:xfrm>
            <a:off x="1221056" y="5578256"/>
            <a:ext cx="487494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2400">
                <a:solidFill>
                  <a:srgbClr val="004987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it-IT" sz="2000" dirty="0">
                <a:solidFill>
                  <a:srgbClr val="107DFE"/>
                </a:solidFill>
              </a:rPr>
              <a:t>Raffaele</a:t>
            </a:r>
            <a:endParaRPr sz="2000" dirty="0">
              <a:solidFill>
                <a:srgbClr val="107DFE"/>
              </a:solidFill>
            </a:endParaRPr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FCA5BC8C-EBE5-57B9-5342-0D2752576FA0}"/>
              </a:ext>
            </a:extLst>
          </p:cNvPr>
          <p:cNvSpPr txBox="1"/>
          <p:nvPr/>
        </p:nvSpPr>
        <p:spPr>
          <a:xfrm>
            <a:off x="5721993" y="5578256"/>
            <a:ext cx="487494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2400">
                <a:solidFill>
                  <a:srgbClr val="004987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it-IT" sz="2000" dirty="0">
                <a:solidFill>
                  <a:srgbClr val="107DFE"/>
                </a:solidFill>
              </a:rPr>
              <a:t>Andrea</a:t>
            </a:r>
            <a:endParaRPr sz="2000" dirty="0">
              <a:solidFill>
                <a:srgbClr val="107DFE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3F525FE-793A-754C-8623-7B03D85F50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3F525FE-793A-754C-8623-7B03D85F50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EF4426C-C550-B442-8393-D5BBEEF224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382858" y="532609"/>
            <a:ext cx="10437541" cy="457991"/>
          </a:xfrm>
          <a:prstGeom prst="rect">
            <a:avLst/>
          </a:prstGeom>
        </p:spPr>
        <p:txBody>
          <a:bodyPr lIns="0" tIns="36000" rIns="0" bIns="36000" anchor="ctr">
            <a:normAutofit fontScale="90000"/>
          </a:bodyPr>
          <a:lstStyle/>
          <a:p>
            <a:pPr algn="l"/>
            <a:r>
              <a:rPr lang="en-GB" sz="3200" b="1" dirty="0">
                <a:solidFill>
                  <a:srgbClr val="107DFE"/>
                </a:solidFill>
                <a:latin typeface="Arial Black" panose="020B0A04020102020204" pitchFamily="34" charset="0"/>
              </a:rPr>
              <a:t>THE PROBLEM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571414E-3FAC-44E0-A7B9-FCD71C65AA57}"/>
              </a:ext>
            </a:extLst>
          </p:cNvPr>
          <p:cNvSpPr/>
          <p:nvPr/>
        </p:nvSpPr>
        <p:spPr>
          <a:xfrm>
            <a:off x="0" y="1125855"/>
            <a:ext cx="1414145" cy="93345"/>
          </a:xfrm>
          <a:custGeom>
            <a:avLst/>
            <a:gdLst/>
            <a:ahLst/>
            <a:cxnLst/>
            <a:rect l="l" t="t" r="r" b="b"/>
            <a:pathLst>
              <a:path w="1414145" h="93344">
                <a:moveTo>
                  <a:pt x="0" y="93133"/>
                </a:moveTo>
                <a:lnTo>
                  <a:pt x="1413929" y="93133"/>
                </a:lnTo>
                <a:lnTo>
                  <a:pt x="1413929" y="0"/>
                </a:lnTo>
                <a:lnTo>
                  <a:pt x="0" y="0"/>
                </a:lnTo>
                <a:lnTo>
                  <a:pt x="0" y="93133"/>
                </a:lnTo>
                <a:close/>
              </a:path>
            </a:pathLst>
          </a:custGeom>
          <a:solidFill>
            <a:srgbClr val="00D9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49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" name="Picture 2" descr="Presentazione standard di PowerPoin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7"/>
          <a:stretch/>
        </p:blipFill>
        <p:spPr bwMode="auto">
          <a:xfrm>
            <a:off x="7000398" y="3033597"/>
            <a:ext cx="2607926" cy="248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Segnaposto testo 1">
            <a:extLst>
              <a:ext uri="{FF2B5EF4-FFF2-40B4-BE49-F238E27FC236}">
                <a16:creationId xmlns:a16="http://schemas.microsoft.com/office/drawing/2014/main" id="{193054B5-7B0B-8342-868B-613DFA4BF7F5}"/>
              </a:ext>
            </a:extLst>
          </p:cNvPr>
          <p:cNvSpPr txBox="1">
            <a:spLocks/>
          </p:cNvSpPr>
          <p:nvPr/>
        </p:nvSpPr>
        <p:spPr>
          <a:xfrm>
            <a:off x="819522" y="2742402"/>
            <a:ext cx="8753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just">
              <a:spcBef>
                <a:spcPts val="600"/>
              </a:spcBef>
              <a:spcAft>
                <a:spcPts val="600"/>
              </a:spcAft>
              <a:buClr>
                <a:srgbClr val="4B6DB5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GB" b="1" dirty="0">
                <a:latin typeface="+mj-lt"/>
              </a:rPr>
              <a:t>Health records not shared </a:t>
            </a:r>
            <a:endParaRPr lang="it-IT" dirty="0">
              <a:latin typeface="+mj-lt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857621" y="3567842"/>
            <a:ext cx="867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Lack of digitalized Follow-up</a:t>
            </a:r>
            <a:endParaRPr lang="it-IT" sz="1600" b="1" dirty="0">
              <a:latin typeface="+mj-lt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780500" y="4369805"/>
            <a:ext cx="867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4B6DB5"/>
              </a:buClr>
              <a:defRPr/>
            </a:pPr>
            <a:r>
              <a:rPr lang="en-US" sz="1600" b="1" dirty="0">
                <a:latin typeface="+mj-lt"/>
                <a:cs typeface="Arial" panose="020B0604020202020204" pitchFamily="34" charset="0"/>
              </a:rPr>
              <a:t>The patient feels abandoned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819522" y="5230117"/>
            <a:ext cx="10863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4B6DB5"/>
              </a:buClr>
              <a:defRPr/>
            </a:pPr>
            <a:r>
              <a:rPr lang="en-GB" sz="1600" b="1" dirty="0">
                <a:latin typeface="+mj-lt"/>
                <a:cs typeface="Arial" panose="020B0604020202020204" pitchFamily="34" charset="0"/>
              </a:rPr>
              <a:t>No personalized clinical paths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436" y="2743200"/>
            <a:ext cx="370636" cy="37063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436" y="3571708"/>
            <a:ext cx="370636" cy="37063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664" y="4353764"/>
            <a:ext cx="370636" cy="370636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664" y="5191964"/>
            <a:ext cx="370636" cy="370636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11834949" y="65810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0F18478-2343-4E69-8FB9-175432C6FD1D}" type="slidenum">
              <a:rPr lang="it-IT" sz="1200" smtClean="0"/>
              <a:t>2</a:t>
            </a:fld>
            <a:endParaRPr lang="it-IT" sz="1200" dirty="0"/>
          </a:p>
        </p:txBody>
      </p:sp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3CEFD36C-414B-1A31-4B4C-BB2E611D469F}"/>
              </a:ext>
            </a:extLst>
          </p:cNvPr>
          <p:cNvSpPr txBox="1">
            <a:spLocks/>
          </p:cNvSpPr>
          <p:nvPr/>
        </p:nvSpPr>
        <p:spPr>
          <a:xfrm>
            <a:off x="819522" y="1954336"/>
            <a:ext cx="8753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just">
              <a:spcBef>
                <a:spcPts val="600"/>
              </a:spcBef>
              <a:spcAft>
                <a:spcPts val="600"/>
              </a:spcAft>
              <a:buClr>
                <a:srgbClr val="4B6DB5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b="1" dirty="0">
                <a:latin typeface="+mj-lt"/>
              </a:rPr>
              <a:t>Actual Doctor-Patient Relationship</a:t>
            </a:r>
            <a:endParaRPr lang="it-IT" b="1" dirty="0">
              <a:latin typeface="+mj-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BAC1944-D419-F6AF-DDB5-A4602F9F35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436" y="1955134"/>
            <a:ext cx="370636" cy="37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91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3F525FE-793A-754C-8623-7B03D85F50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3F525FE-793A-754C-8623-7B03D85F50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EF4426C-C550-B442-8393-D5BBEEF224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382858" y="532609"/>
            <a:ext cx="10437541" cy="457991"/>
          </a:xfrm>
          <a:prstGeom prst="rect">
            <a:avLst/>
          </a:prstGeom>
        </p:spPr>
        <p:txBody>
          <a:bodyPr lIns="0" tIns="36000" rIns="0" bIns="36000" anchor="ctr"/>
          <a:lstStyle/>
          <a:p>
            <a:pPr algn="l"/>
            <a:r>
              <a:rPr lang="en-GB" sz="2900" b="1" dirty="0">
                <a:solidFill>
                  <a:srgbClr val="107DFE"/>
                </a:solidFill>
                <a:latin typeface="Arial Black" panose="020B0A04020102020204" pitchFamily="34" charset="0"/>
              </a:rPr>
              <a:t>OUR DIGITAL HEALTH ECOSYSTEM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571414E-3FAC-44E0-A7B9-FCD71C65AA57}"/>
              </a:ext>
            </a:extLst>
          </p:cNvPr>
          <p:cNvSpPr/>
          <p:nvPr/>
        </p:nvSpPr>
        <p:spPr>
          <a:xfrm>
            <a:off x="0" y="1125855"/>
            <a:ext cx="1414145" cy="93345"/>
          </a:xfrm>
          <a:custGeom>
            <a:avLst/>
            <a:gdLst/>
            <a:ahLst/>
            <a:cxnLst/>
            <a:rect l="l" t="t" r="r" b="b"/>
            <a:pathLst>
              <a:path w="1414145" h="93344">
                <a:moveTo>
                  <a:pt x="0" y="93133"/>
                </a:moveTo>
                <a:lnTo>
                  <a:pt x="1413929" y="93133"/>
                </a:lnTo>
                <a:lnTo>
                  <a:pt x="1413929" y="0"/>
                </a:lnTo>
                <a:lnTo>
                  <a:pt x="0" y="0"/>
                </a:lnTo>
                <a:lnTo>
                  <a:pt x="0" y="93133"/>
                </a:lnTo>
                <a:close/>
              </a:path>
            </a:pathLst>
          </a:custGeom>
          <a:solidFill>
            <a:srgbClr val="00D9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9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77643" y="1354455"/>
            <a:ext cx="11236714" cy="804727"/>
          </a:xfrm>
          <a:prstGeom prst="rect">
            <a:avLst/>
          </a:prstGeom>
          <a:solidFill>
            <a:srgbClr val="107DFE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B6DB5"/>
              </a:buClr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Med58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it-IT" kern="12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developed</a:t>
            </a:r>
            <a:r>
              <a:rPr lang="it-IT" kern="12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a </a:t>
            </a:r>
            <a:r>
              <a:rPr lang="it-IT" kern="12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proprietary</a:t>
            </a:r>
            <a:r>
              <a:rPr lang="it-IT" kern="12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and </a:t>
            </a:r>
            <a:r>
              <a:rPr lang="it-IT" kern="12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comprehensive</a:t>
            </a:r>
            <a:r>
              <a:rPr lang="it-IT" kern="12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cloud-</a:t>
            </a:r>
            <a:r>
              <a:rPr lang="it-IT" kern="12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based</a:t>
            </a:r>
            <a:r>
              <a:rPr lang="it-IT" kern="12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kumimoji="0" lang="it-IT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platform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and mobile App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B6DB5"/>
              </a:buClr>
              <a:buSzTx/>
              <a:buFontTx/>
              <a:buNone/>
              <a:tabLst/>
              <a:defRPr/>
            </a:pPr>
            <a:r>
              <a:rPr lang="it-IT" b="1" kern="12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Med58 </a:t>
            </a:r>
            <a:r>
              <a:rPr lang="it-IT" dirty="0" err="1"/>
              <a:t>serves</a:t>
            </a:r>
            <a:r>
              <a:rPr lang="it-IT" dirty="0"/>
              <a:t>: </a:t>
            </a:r>
            <a:r>
              <a:rPr lang="it-IT" b="1" dirty="0" err="1"/>
              <a:t>Patients</a:t>
            </a:r>
            <a:r>
              <a:rPr lang="it-IT" b="1" dirty="0"/>
              <a:t>, Doctors, Healthcare Facilities, </a:t>
            </a:r>
            <a:r>
              <a:rPr lang="it-IT" b="1" dirty="0" err="1"/>
              <a:t>Pharmaceutical</a:t>
            </a:r>
            <a:r>
              <a:rPr lang="it-IT" b="1" dirty="0"/>
              <a:t> and Insurance companies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76CC621-1FA4-872E-9514-D230ECF0B322}"/>
              </a:ext>
            </a:extLst>
          </p:cNvPr>
          <p:cNvSpPr/>
          <p:nvPr/>
        </p:nvSpPr>
        <p:spPr>
          <a:xfrm>
            <a:off x="382858" y="2784044"/>
            <a:ext cx="5257800" cy="1130805"/>
          </a:xfrm>
          <a:prstGeom prst="rect">
            <a:avLst/>
          </a:prstGeom>
          <a:solidFill>
            <a:srgbClr val="107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48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004000CC-6176-9654-707C-7C79C429E7AF}"/>
              </a:ext>
            </a:extLst>
          </p:cNvPr>
          <p:cNvSpPr/>
          <p:nvPr/>
        </p:nvSpPr>
        <p:spPr>
          <a:xfrm>
            <a:off x="357458" y="4698107"/>
            <a:ext cx="5257800" cy="1130805"/>
          </a:xfrm>
          <a:prstGeom prst="rect">
            <a:avLst/>
          </a:prstGeom>
          <a:solidFill>
            <a:srgbClr val="107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AED1D07B-74D6-9B22-8797-C53CB4DEBA4B}"/>
              </a:ext>
            </a:extLst>
          </p:cNvPr>
          <p:cNvSpPr/>
          <p:nvPr/>
        </p:nvSpPr>
        <p:spPr>
          <a:xfrm>
            <a:off x="6360073" y="2784044"/>
            <a:ext cx="5257800" cy="1130805"/>
          </a:xfrm>
          <a:prstGeom prst="rect">
            <a:avLst/>
          </a:prstGeom>
          <a:solidFill>
            <a:srgbClr val="107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2A72EBA8-F3F2-322B-C85B-E0FE66BB15D6}"/>
              </a:ext>
            </a:extLst>
          </p:cNvPr>
          <p:cNvSpPr/>
          <p:nvPr/>
        </p:nvSpPr>
        <p:spPr>
          <a:xfrm>
            <a:off x="6334673" y="4698107"/>
            <a:ext cx="5257800" cy="1130805"/>
          </a:xfrm>
          <a:prstGeom prst="rect">
            <a:avLst/>
          </a:prstGeom>
          <a:solidFill>
            <a:srgbClr val="107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E933EF4-39DA-CC61-A919-BC646F917E18}"/>
              </a:ext>
            </a:extLst>
          </p:cNvPr>
          <p:cNvSpPr txBox="1"/>
          <p:nvPr/>
        </p:nvSpPr>
        <p:spPr>
          <a:xfrm>
            <a:off x="1535315" y="3035707"/>
            <a:ext cx="2952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VALUE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D5AF561-6951-C069-1E10-FBD74F7EB3BF}"/>
              </a:ext>
            </a:extLst>
          </p:cNvPr>
          <p:cNvSpPr txBox="1"/>
          <p:nvPr/>
        </p:nvSpPr>
        <p:spPr>
          <a:xfrm>
            <a:off x="7657251" y="3035707"/>
            <a:ext cx="2952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TELEHEALTH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C934DC0-321F-8DA4-4CB3-809C85FFF26E}"/>
              </a:ext>
            </a:extLst>
          </p:cNvPr>
          <p:cNvSpPr txBox="1"/>
          <p:nvPr/>
        </p:nvSpPr>
        <p:spPr>
          <a:xfrm>
            <a:off x="6839663" y="4971121"/>
            <a:ext cx="4397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MEDICAL INTELLIGENCE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00D7885-C0EC-4E7D-35E0-F30DDAB0BA73}"/>
              </a:ext>
            </a:extLst>
          </p:cNvPr>
          <p:cNvSpPr txBox="1"/>
          <p:nvPr/>
        </p:nvSpPr>
        <p:spPr>
          <a:xfrm>
            <a:off x="1581863" y="4971121"/>
            <a:ext cx="2952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BOOKING CARE</a:t>
            </a:r>
          </a:p>
        </p:txBody>
      </p:sp>
    </p:spTree>
    <p:extLst>
      <p:ext uri="{BB962C8B-B14F-4D97-AF65-F5344CB8AC3E}">
        <p14:creationId xmlns:p14="http://schemas.microsoft.com/office/powerpoint/2010/main" val="251030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43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033872A-E039-4649-8F54-05F3AF10BD1D" descr="80AA99F3-98FA-4891-A10B-306D66A5651B">
            <a:extLst>
              <a:ext uri="{FF2B5EF4-FFF2-40B4-BE49-F238E27FC236}">
                <a16:creationId xmlns:a16="http://schemas.microsoft.com/office/drawing/2014/main" id="{3FFAB49C-2687-846A-816F-36431215B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15" y="4902033"/>
            <a:ext cx="581986" cy="583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 che contiene persona, uomo, tuta, interni&#10;&#10;Descrizione generata automaticamente">
            <a:extLst>
              <a:ext uri="{FF2B5EF4-FFF2-40B4-BE49-F238E27FC236}">
                <a16:creationId xmlns:a16="http://schemas.microsoft.com/office/drawing/2014/main" id="{10074A7F-FC01-B6D3-25A3-43E5A1F33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8" y="3253010"/>
            <a:ext cx="583200" cy="58320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8BE31B7-CC6E-8AA6-86EA-7DF4D6717566}"/>
              </a:ext>
            </a:extLst>
          </p:cNvPr>
          <p:cNvSpPr txBox="1"/>
          <p:nvPr/>
        </p:nvSpPr>
        <p:spPr>
          <a:xfrm>
            <a:off x="5717698" y="3253010"/>
            <a:ext cx="211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Dott. Carlo Filangieri</a:t>
            </a:r>
          </a:p>
          <a:p>
            <a:r>
              <a:rPr lang="it-IT" sz="1200" b="1" i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Partner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48DC0A1-38DF-BEE9-CEB9-6E471F841D28}"/>
              </a:ext>
            </a:extLst>
          </p:cNvPr>
          <p:cNvSpPr txBox="1"/>
          <p:nvPr/>
        </p:nvSpPr>
        <p:spPr>
          <a:xfrm>
            <a:off x="5717698" y="4902033"/>
            <a:ext cx="226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Avv. Alberto Scirè</a:t>
            </a:r>
          </a:p>
          <a:p>
            <a:r>
              <a:rPr lang="it-IT" sz="1200" b="1" i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Data Protection Officer</a:t>
            </a:r>
          </a:p>
        </p:txBody>
      </p:sp>
      <p:pic>
        <p:nvPicPr>
          <p:cNvPr id="12" name="Immagine 11" descr="Immagine che contiene persona, uomo, sorridente, tuta&#10;&#10;Descrizione generata automaticamente">
            <a:extLst>
              <a:ext uri="{FF2B5EF4-FFF2-40B4-BE49-F238E27FC236}">
                <a16:creationId xmlns:a16="http://schemas.microsoft.com/office/drawing/2014/main" id="{3925FC1B-9332-5058-DE90-60908881C0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00" y="4090142"/>
            <a:ext cx="583200" cy="5832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DE29D51-163C-BF65-008D-07E534E0B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953" y="4910670"/>
            <a:ext cx="580894" cy="58320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EDEB007-5967-E7EA-8E88-E2390D0D29A3}"/>
              </a:ext>
            </a:extLst>
          </p:cNvPr>
          <p:cNvSpPr txBox="1"/>
          <p:nvPr/>
        </p:nvSpPr>
        <p:spPr>
          <a:xfrm>
            <a:off x="9397101" y="4090142"/>
            <a:ext cx="211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Prof. Paolo Boccardelli</a:t>
            </a:r>
          </a:p>
          <a:p>
            <a:r>
              <a:rPr lang="it-IT" sz="1200" b="1" i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Advisor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27D83C0-3D75-84E1-0474-F54A505212A0}"/>
              </a:ext>
            </a:extLst>
          </p:cNvPr>
          <p:cNvSpPr txBox="1"/>
          <p:nvPr/>
        </p:nvSpPr>
        <p:spPr>
          <a:xfrm>
            <a:off x="9397101" y="4910670"/>
            <a:ext cx="226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Dott</a:t>
            </a:r>
            <a:r>
              <a:rPr lang="en-US" sz="12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. Claudio Bruno</a:t>
            </a:r>
            <a:endParaRPr lang="it-IT" sz="1200" b="1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r>
              <a:rPr lang="it-IT" sz="1200" b="1" i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Advisor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75ED0DE-824C-9F3E-94BA-A00C1342E8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5" y="4964400"/>
            <a:ext cx="586800" cy="586800"/>
          </a:xfrm>
          <a:prstGeom prst="ellipse">
            <a:avLst/>
          </a:prstGeom>
        </p:spPr>
      </p:pic>
      <p:pic>
        <p:nvPicPr>
          <p:cNvPr id="7" name="C8F6BEC8-0820-491A-A437-20A7D2EE220F" descr="8378A594-78B7-49A4-AE58-0D6C6DA23EDF">
            <a:extLst>
              <a:ext uri="{FF2B5EF4-FFF2-40B4-BE49-F238E27FC236}">
                <a16:creationId xmlns:a16="http://schemas.microsoft.com/office/drawing/2014/main" id="{216A804A-E04F-F4C3-5086-F8FEF27FC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16" y="4057233"/>
            <a:ext cx="586800" cy="586800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E40E58-DEEE-276A-7300-16A75B12AE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3173" y="3253599"/>
            <a:ext cx="598709" cy="586800"/>
          </a:xfrm>
          <a:prstGeom prst="ellipse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34AA6FF-8E0E-706A-D52C-E2F2488C6E54}"/>
              </a:ext>
            </a:extLst>
          </p:cNvPr>
          <p:cNvSpPr txBox="1"/>
          <p:nvPr/>
        </p:nvSpPr>
        <p:spPr>
          <a:xfrm>
            <a:off x="5766471" y="4062238"/>
            <a:ext cx="332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Dott. Francesco Nudi</a:t>
            </a:r>
          </a:p>
          <a:p>
            <a:r>
              <a:rPr lang="it-IT" sz="1200" b="1" i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Industry Expert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B9438CA-AABE-856F-7AD4-4735749117E3}"/>
              </a:ext>
            </a:extLst>
          </p:cNvPr>
          <p:cNvSpPr txBox="1"/>
          <p:nvPr/>
        </p:nvSpPr>
        <p:spPr>
          <a:xfrm>
            <a:off x="2120920" y="3255332"/>
            <a:ext cx="302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Dott. Raffaele Nudi</a:t>
            </a:r>
          </a:p>
          <a:p>
            <a:r>
              <a:rPr lang="it-IT" sz="1200" b="1" i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Founder &amp; CEO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AC074DA-9B60-ED9D-3437-DC29471CE90A}"/>
              </a:ext>
            </a:extLst>
          </p:cNvPr>
          <p:cNvSpPr txBox="1"/>
          <p:nvPr/>
        </p:nvSpPr>
        <p:spPr>
          <a:xfrm>
            <a:off x="2120920" y="4056933"/>
            <a:ext cx="172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Dott. Andrea Nudi</a:t>
            </a:r>
          </a:p>
          <a:p>
            <a:r>
              <a:rPr lang="it-IT" sz="1200" b="1" i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Founder &amp; CIO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C5C844B-38A5-C5F3-306E-97B707651844}"/>
              </a:ext>
            </a:extLst>
          </p:cNvPr>
          <p:cNvSpPr txBox="1"/>
          <p:nvPr/>
        </p:nvSpPr>
        <p:spPr>
          <a:xfrm>
            <a:off x="2111980" y="4962800"/>
            <a:ext cx="226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Prof. Luca Paolo Weltert</a:t>
            </a:r>
          </a:p>
          <a:p>
            <a:r>
              <a:rPr lang="it-IT" sz="1200" b="1" i="1" dirty="0" err="1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Chief</a:t>
            </a:r>
            <a:r>
              <a:rPr lang="it-IT" sz="1200" b="1" i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 Data </a:t>
            </a:r>
            <a:r>
              <a:rPr lang="it-IT" sz="1200" b="1" i="1" dirty="0" err="1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Officer</a:t>
            </a:r>
            <a:endParaRPr lang="it-IT" sz="1200" b="1" i="1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8AE1D7B-F705-D4E6-487F-80BB40995518}"/>
              </a:ext>
            </a:extLst>
          </p:cNvPr>
          <p:cNvSpPr txBox="1"/>
          <p:nvPr/>
        </p:nvSpPr>
        <p:spPr>
          <a:xfrm>
            <a:off x="9373468" y="3255332"/>
            <a:ext cx="243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Dott. Alessio Andreani</a:t>
            </a:r>
          </a:p>
          <a:p>
            <a:r>
              <a:rPr lang="it-IT" sz="1200" b="1" i="1" dirty="0" err="1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Chief</a:t>
            </a:r>
            <a:r>
              <a:rPr lang="it-IT" sz="1200" b="1" i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 Insurance &amp; Welfare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9CA4D706-DF66-B944-5925-E051D98082A8}"/>
              </a:ext>
            </a:extLst>
          </p:cNvPr>
          <p:cNvSpPr/>
          <p:nvPr/>
        </p:nvSpPr>
        <p:spPr>
          <a:xfrm>
            <a:off x="0" y="1125855"/>
            <a:ext cx="1414145" cy="93345"/>
          </a:xfrm>
          <a:custGeom>
            <a:avLst/>
            <a:gdLst/>
            <a:ahLst/>
            <a:cxnLst/>
            <a:rect l="l" t="t" r="r" b="b"/>
            <a:pathLst>
              <a:path w="1414145" h="93344">
                <a:moveTo>
                  <a:pt x="0" y="93133"/>
                </a:moveTo>
                <a:lnTo>
                  <a:pt x="1413929" y="93133"/>
                </a:lnTo>
                <a:lnTo>
                  <a:pt x="1413929" y="0"/>
                </a:lnTo>
                <a:lnTo>
                  <a:pt x="0" y="0"/>
                </a:lnTo>
                <a:lnTo>
                  <a:pt x="0" y="93133"/>
                </a:lnTo>
                <a:close/>
              </a:path>
            </a:pathLst>
          </a:custGeom>
          <a:solidFill>
            <a:srgbClr val="00D9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9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CFBBEA2A-4A4F-2CB4-947F-9F118A53B3DC}"/>
              </a:ext>
            </a:extLst>
          </p:cNvPr>
          <p:cNvSpPr/>
          <p:nvPr/>
        </p:nvSpPr>
        <p:spPr>
          <a:xfrm>
            <a:off x="574286" y="1600200"/>
            <a:ext cx="11236714" cy="646331"/>
          </a:xfrm>
          <a:prstGeom prst="rect">
            <a:avLst/>
          </a:prstGeom>
          <a:solidFill>
            <a:srgbClr val="107DFE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Lora" panose="020F0502020204030204" pitchFamily="34" charset="0"/>
              </a:rPr>
              <a:t>A </a:t>
            </a:r>
            <a:r>
              <a:rPr lang="it-IT" sz="2800" dirty="0" err="1">
                <a:solidFill>
                  <a:schemeClr val="bg1"/>
                </a:solidFill>
                <a:latin typeface="Lora" panose="020F0502020204030204" pitchFamily="34" charset="0"/>
              </a:rPr>
              <a:t>hands-on</a:t>
            </a:r>
            <a:r>
              <a:rPr lang="it-IT" sz="2800" dirty="0">
                <a:solidFill>
                  <a:schemeClr val="bg1"/>
                </a:solidFill>
                <a:latin typeface="Lora" panose="020F0502020204030204" pitchFamily="34" charset="0"/>
              </a:rPr>
              <a:t> team with a deep market knowledge </a:t>
            </a:r>
            <a:endParaRPr lang="it-IT" sz="2800" b="0" i="0" u="none" strike="noStrike" dirty="0">
              <a:solidFill>
                <a:schemeClr val="bg1"/>
              </a:solidFill>
              <a:effectLst/>
              <a:latin typeface="Lora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98E11E7-A5A4-B3E7-81CE-22556222C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8" y="4055433"/>
            <a:ext cx="573062" cy="586800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olo 2">
            <a:extLst>
              <a:ext uri="{FF2B5EF4-FFF2-40B4-BE49-F238E27FC236}">
                <a16:creationId xmlns:a16="http://schemas.microsoft.com/office/drawing/2014/main" id="{34D1A956-DD81-61D9-0F86-93B4D766601C}"/>
              </a:ext>
            </a:extLst>
          </p:cNvPr>
          <p:cNvSpPr txBox="1">
            <a:spLocks/>
          </p:cNvSpPr>
          <p:nvPr/>
        </p:nvSpPr>
        <p:spPr>
          <a:xfrm>
            <a:off x="382858" y="532609"/>
            <a:ext cx="10437541" cy="45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36000" rIns="0" bIns="36000" anchor="ctr">
            <a:normAutofit fontScale="92500" lnSpcReduction="10000"/>
          </a:bodyPr>
          <a:lstStyle>
            <a:lvl1pPr marL="0" marR="0" indent="1270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GB" sz="2900" b="1" dirty="0">
                <a:solidFill>
                  <a:srgbClr val="107DFE"/>
                </a:solidFill>
                <a:latin typeface="Arial Black" panose="020B0A04020102020204" pitchFamily="34" charset="0"/>
              </a:rPr>
              <a:t>TEAM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D10F84A-8F0E-DB87-2DDF-B5F3100BA5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84" y="3196560"/>
            <a:ext cx="595703" cy="5745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822638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D8EED68D-0392-6068-5B7E-34A25ED54D62}"/>
              </a:ext>
            </a:extLst>
          </p:cNvPr>
          <p:cNvSpPr/>
          <p:nvPr/>
        </p:nvSpPr>
        <p:spPr>
          <a:xfrm>
            <a:off x="4055836" y="2689250"/>
            <a:ext cx="2877802" cy="25515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THE MEDICAL SERVICE</a:t>
            </a:r>
          </a:p>
        </p:txBody>
      </p:sp>
      <p:sp>
        <p:nvSpPr>
          <p:cNvPr id="6" name="Freccia a pentagono 5">
            <a:extLst>
              <a:ext uri="{FF2B5EF4-FFF2-40B4-BE49-F238E27FC236}">
                <a16:creationId xmlns:a16="http://schemas.microsoft.com/office/drawing/2014/main" id="{48195311-ED1C-2D82-A4C5-B79B1D5EE364}"/>
              </a:ext>
            </a:extLst>
          </p:cNvPr>
          <p:cNvSpPr/>
          <p:nvPr/>
        </p:nvSpPr>
        <p:spPr>
          <a:xfrm>
            <a:off x="3774243" y="1964143"/>
            <a:ext cx="3384000" cy="360000"/>
          </a:xfrm>
          <a:prstGeom prst="homePlate">
            <a:avLst/>
          </a:prstGeom>
          <a:solidFill>
            <a:srgbClr val="00D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ONGOING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7A63763-D845-35F1-D891-CAF3C917EABB}"/>
              </a:ext>
            </a:extLst>
          </p:cNvPr>
          <p:cNvSpPr/>
          <p:nvPr/>
        </p:nvSpPr>
        <p:spPr>
          <a:xfrm>
            <a:off x="4312508" y="3724976"/>
            <a:ext cx="2332629" cy="48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PRESENCE</a:t>
            </a:r>
          </a:p>
        </p:txBody>
      </p:sp>
      <p:sp>
        <p:nvSpPr>
          <p:cNvPr id="8" name="Freccia a pentagono 7">
            <a:extLst>
              <a:ext uri="{FF2B5EF4-FFF2-40B4-BE49-F238E27FC236}">
                <a16:creationId xmlns:a16="http://schemas.microsoft.com/office/drawing/2014/main" id="{5485E2A4-A5A1-5C47-D307-184C916AECA7}"/>
              </a:ext>
            </a:extLst>
          </p:cNvPr>
          <p:cNvSpPr/>
          <p:nvPr/>
        </p:nvSpPr>
        <p:spPr>
          <a:xfrm>
            <a:off x="7283455" y="1964144"/>
            <a:ext cx="3014988" cy="360000"/>
          </a:xfrm>
          <a:prstGeom prst="homePlate">
            <a:avLst/>
          </a:prstGeom>
          <a:solidFill>
            <a:srgbClr val="00D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</a:t>
            </a:r>
          </a:p>
        </p:txBody>
      </p:sp>
      <p:sp>
        <p:nvSpPr>
          <p:cNvPr id="9" name="Freccia a pentagono 8">
            <a:extLst>
              <a:ext uri="{FF2B5EF4-FFF2-40B4-BE49-F238E27FC236}">
                <a16:creationId xmlns:a16="http://schemas.microsoft.com/office/drawing/2014/main" id="{E25D9257-1E7F-71BE-6B37-690D5DDB91B8}"/>
              </a:ext>
            </a:extLst>
          </p:cNvPr>
          <p:cNvSpPr/>
          <p:nvPr/>
        </p:nvSpPr>
        <p:spPr>
          <a:xfrm>
            <a:off x="818487" y="1964143"/>
            <a:ext cx="2844000" cy="360000"/>
          </a:xfrm>
          <a:prstGeom prst="homePlate">
            <a:avLst/>
          </a:prstGeom>
          <a:solidFill>
            <a:srgbClr val="00D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E7E51A-66FF-5598-A03B-963E079BC882}"/>
              </a:ext>
            </a:extLst>
          </p:cNvPr>
          <p:cNvSpPr txBox="1"/>
          <p:nvPr/>
        </p:nvSpPr>
        <p:spPr>
          <a:xfrm>
            <a:off x="818486" y="1527763"/>
            <a:ext cx="9510839" cy="369332"/>
          </a:xfrm>
          <a:prstGeom prst="rect">
            <a:avLst/>
          </a:prstGeom>
          <a:solidFill>
            <a:srgbClr val="107DFE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MEDICAL SERVICE LIFECYCLE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54F617A-DBA6-83DC-4097-7EBEDF970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25" y="2973528"/>
            <a:ext cx="712206" cy="71220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6047E05-C0C4-6B82-846D-35B9C6C5A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25" y="4403202"/>
            <a:ext cx="712206" cy="712206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87E354E6-9026-9A0B-3FBF-4FF74A6F7060}"/>
              </a:ext>
            </a:extLst>
          </p:cNvPr>
          <p:cNvSpPr/>
          <p:nvPr/>
        </p:nvSpPr>
        <p:spPr>
          <a:xfrm>
            <a:off x="944328" y="5608121"/>
            <a:ext cx="10974356" cy="6434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hangingPunct="1"/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107DF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</a:t>
            </a:r>
          </a:p>
          <a:p>
            <a:pPr algn="r" hangingPunct="1"/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107DFE"/>
                </a:solidFill>
                <a:effectLst/>
                <a:uLnTx/>
                <a:uFillTx/>
                <a:latin typeface="Calibri"/>
              </a:rPr>
              <a:t>PLAN</a:t>
            </a:r>
            <a:endParaRPr lang="it-IT" sz="1400" b="1" kern="1200" dirty="0">
              <a:solidFill>
                <a:srgbClr val="107DFE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72DEDCA-A02B-DB9E-29F3-2414ACD16611}"/>
              </a:ext>
            </a:extLst>
          </p:cNvPr>
          <p:cNvSpPr/>
          <p:nvPr/>
        </p:nvSpPr>
        <p:spPr>
          <a:xfrm>
            <a:off x="7451524" y="2779879"/>
            <a:ext cx="2877802" cy="4832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ANALYTICS &amp; RISK MANAGEMENT</a:t>
            </a:r>
          </a:p>
        </p:txBody>
      </p:sp>
      <p:sp>
        <p:nvSpPr>
          <p:cNvPr id="22" name="Rombo 21">
            <a:extLst>
              <a:ext uri="{FF2B5EF4-FFF2-40B4-BE49-F238E27FC236}">
                <a16:creationId xmlns:a16="http://schemas.microsoft.com/office/drawing/2014/main" id="{697D6CC9-83AA-6412-9852-2EEDF8EEF606}"/>
              </a:ext>
            </a:extLst>
          </p:cNvPr>
          <p:cNvSpPr/>
          <p:nvPr/>
        </p:nvSpPr>
        <p:spPr>
          <a:xfrm>
            <a:off x="3640063" y="5482209"/>
            <a:ext cx="252000" cy="252000"/>
          </a:xfrm>
          <a:prstGeom prst="diamond">
            <a:avLst/>
          </a:prstGeom>
          <a:solidFill>
            <a:schemeClr val="bg1"/>
          </a:solidFill>
          <a:ln>
            <a:solidFill>
              <a:srgbClr val="004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A9C55E2-562A-205F-C1B3-5148F707E0D7}"/>
              </a:ext>
            </a:extLst>
          </p:cNvPr>
          <p:cNvSpPr txBox="1"/>
          <p:nvPr/>
        </p:nvSpPr>
        <p:spPr>
          <a:xfrm>
            <a:off x="2959083" y="5751970"/>
            <a:ext cx="1613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</a:t>
            </a:r>
            <a:r>
              <a:rPr lang="it-IT" sz="1400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400" kern="1200" dirty="0" err="1">
                <a:solidFill>
                  <a:prstClr val="black"/>
                </a:solidFill>
                <a:latin typeface="Calibri"/>
              </a:rPr>
              <a:t>Medical</a:t>
            </a:r>
            <a:r>
              <a:rPr lang="it-IT" sz="1400" kern="1200" dirty="0">
                <a:solidFill>
                  <a:prstClr val="black"/>
                </a:solidFill>
                <a:latin typeface="Calibri"/>
              </a:rPr>
              <a:t>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Survey </a:t>
            </a:r>
          </a:p>
        </p:txBody>
      </p:sp>
      <p:sp>
        <p:nvSpPr>
          <p:cNvPr id="24" name="Rombo 23">
            <a:extLst>
              <a:ext uri="{FF2B5EF4-FFF2-40B4-BE49-F238E27FC236}">
                <a16:creationId xmlns:a16="http://schemas.microsoft.com/office/drawing/2014/main" id="{137A6E51-09D8-3C45-BA98-A2AE795F8291}"/>
              </a:ext>
            </a:extLst>
          </p:cNvPr>
          <p:cNvSpPr/>
          <p:nvPr/>
        </p:nvSpPr>
        <p:spPr>
          <a:xfrm>
            <a:off x="4894907" y="5482209"/>
            <a:ext cx="252000" cy="252000"/>
          </a:xfrm>
          <a:prstGeom prst="diamond">
            <a:avLst/>
          </a:prstGeom>
          <a:solidFill>
            <a:srgbClr val="00D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3603BE2-BDA8-07A9-B942-951C0217DA3A}"/>
              </a:ext>
            </a:extLst>
          </p:cNvPr>
          <p:cNvSpPr txBox="1"/>
          <p:nvPr/>
        </p:nvSpPr>
        <p:spPr>
          <a:xfrm>
            <a:off x="4383816" y="5751970"/>
            <a:ext cx="127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Structured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1200" dirty="0">
                <a:solidFill>
                  <a:prstClr val="black"/>
                </a:solidFill>
                <a:latin typeface="Calibri"/>
              </a:rPr>
              <a:t>Data </a:t>
            </a:r>
            <a:r>
              <a:rPr lang="it-IT" sz="1400" kern="1200" dirty="0" err="1">
                <a:solidFill>
                  <a:prstClr val="black"/>
                </a:solidFill>
                <a:latin typeface="Calibri"/>
              </a:rPr>
              <a:t>collection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mbo 25">
            <a:extLst>
              <a:ext uri="{FF2B5EF4-FFF2-40B4-BE49-F238E27FC236}">
                <a16:creationId xmlns:a16="http://schemas.microsoft.com/office/drawing/2014/main" id="{F6646502-A91C-CB0D-0E02-E8124A64A4B1}"/>
              </a:ext>
            </a:extLst>
          </p:cNvPr>
          <p:cNvSpPr/>
          <p:nvPr/>
        </p:nvSpPr>
        <p:spPr>
          <a:xfrm>
            <a:off x="6180026" y="5482209"/>
            <a:ext cx="252000" cy="252000"/>
          </a:xfrm>
          <a:prstGeom prst="diamond">
            <a:avLst/>
          </a:prstGeom>
          <a:solidFill>
            <a:srgbClr val="00D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1E2245E-2F3C-88EE-9842-F715E7FF33B7}"/>
              </a:ext>
            </a:extLst>
          </p:cNvPr>
          <p:cNvSpPr txBox="1"/>
          <p:nvPr/>
        </p:nvSpPr>
        <p:spPr>
          <a:xfrm>
            <a:off x="5668936" y="5751970"/>
            <a:ext cx="127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Unstructured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1200" dirty="0">
                <a:solidFill>
                  <a:prstClr val="black"/>
                </a:solidFill>
                <a:latin typeface="Calibri"/>
              </a:rPr>
              <a:t>Data </a:t>
            </a:r>
            <a:r>
              <a:rPr lang="it-IT" sz="1400" kern="1200" dirty="0" err="1">
                <a:solidFill>
                  <a:prstClr val="black"/>
                </a:solidFill>
                <a:latin typeface="Calibri"/>
              </a:rPr>
              <a:t>collection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mbo 27">
            <a:extLst>
              <a:ext uri="{FF2B5EF4-FFF2-40B4-BE49-F238E27FC236}">
                <a16:creationId xmlns:a16="http://schemas.microsoft.com/office/drawing/2014/main" id="{BE632B1B-7DB2-D643-A075-282CB553FF3A}"/>
              </a:ext>
            </a:extLst>
          </p:cNvPr>
          <p:cNvSpPr/>
          <p:nvPr/>
        </p:nvSpPr>
        <p:spPr>
          <a:xfrm>
            <a:off x="7721413" y="5482209"/>
            <a:ext cx="252000" cy="252000"/>
          </a:xfrm>
          <a:prstGeom prst="diamond">
            <a:avLst/>
          </a:prstGeom>
          <a:solidFill>
            <a:schemeClr val="bg1"/>
          </a:solidFill>
          <a:ln>
            <a:solidFill>
              <a:srgbClr val="004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64A5934-7E71-5982-BCBF-E3598D417897}"/>
              </a:ext>
            </a:extLst>
          </p:cNvPr>
          <p:cNvSpPr txBox="1"/>
          <p:nvPr/>
        </p:nvSpPr>
        <p:spPr>
          <a:xfrm>
            <a:off x="7385268" y="5751970"/>
            <a:ext cx="92429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Survey </a:t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 visita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834643DE-FA97-482A-82B1-2A3021ED499B}"/>
              </a:ext>
            </a:extLst>
          </p:cNvPr>
          <p:cNvSpPr/>
          <p:nvPr/>
        </p:nvSpPr>
        <p:spPr>
          <a:xfrm>
            <a:off x="4324552" y="4370952"/>
            <a:ext cx="2332629" cy="74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TELEHEALTH</a:t>
            </a:r>
          </a:p>
        </p:txBody>
      </p:sp>
      <p:sp>
        <p:nvSpPr>
          <p:cNvPr id="31" name="Rombo 30">
            <a:extLst>
              <a:ext uri="{FF2B5EF4-FFF2-40B4-BE49-F238E27FC236}">
                <a16:creationId xmlns:a16="http://schemas.microsoft.com/office/drawing/2014/main" id="{FD58F01E-6F40-4A15-5F50-2A1F3E74C8A4}"/>
              </a:ext>
            </a:extLst>
          </p:cNvPr>
          <p:cNvSpPr/>
          <p:nvPr/>
        </p:nvSpPr>
        <p:spPr>
          <a:xfrm>
            <a:off x="9814620" y="5477715"/>
            <a:ext cx="252000" cy="252000"/>
          </a:xfrm>
          <a:prstGeom prst="diamond">
            <a:avLst/>
          </a:prstGeom>
          <a:solidFill>
            <a:schemeClr val="bg1"/>
          </a:solidFill>
          <a:ln>
            <a:solidFill>
              <a:srgbClr val="004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48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6CA36D2-8893-F6D0-24F3-D5D0FD3D9EEC}"/>
              </a:ext>
            </a:extLst>
          </p:cNvPr>
          <p:cNvSpPr txBox="1"/>
          <p:nvPr/>
        </p:nvSpPr>
        <p:spPr>
          <a:xfrm>
            <a:off x="9582799" y="5768961"/>
            <a:ext cx="715644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Annual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Survey </a:t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4BBAE17D-304D-91D5-CBA8-0B71C046B41C}"/>
              </a:ext>
            </a:extLst>
          </p:cNvPr>
          <p:cNvSpPr/>
          <p:nvPr/>
        </p:nvSpPr>
        <p:spPr>
          <a:xfrm>
            <a:off x="7451523" y="3343340"/>
            <a:ext cx="2877803" cy="4832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</a:t>
            </a:r>
            <a:r>
              <a:rPr lang="it-IT" sz="1400" kern="1200" dirty="0">
                <a:solidFill>
                  <a:prstClr val="black"/>
                </a:solidFill>
                <a:latin typeface="Calibri"/>
              </a:rPr>
              <a:t>AND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TRAINING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C12394D0-3F9B-8B0F-AD5B-6148812B0DC9}"/>
              </a:ext>
            </a:extLst>
          </p:cNvPr>
          <p:cNvSpPr/>
          <p:nvPr/>
        </p:nvSpPr>
        <p:spPr>
          <a:xfrm>
            <a:off x="7417608" y="4639839"/>
            <a:ext cx="2911718" cy="4832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 + NLP</a:t>
            </a:r>
          </a:p>
        </p:txBody>
      </p:sp>
      <p:sp>
        <p:nvSpPr>
          <p:cNvPr id="37" name="Rombo 36">
            <a:extLst>
              <a:ext uri="{FF2B5EF4-FFF2-40B4-BE49-F238E27FC236}">
                <a16:creationId xmlns:a16="http://schemas.microsoft.com/office/drawing/2014/main" id="{C85BBB0E-8FA6-6898-B5D1-45158441F6E1}"/>
              </a:ext>
            </a:extLst>
          </p:cNvPr>
          <p:cNvSpPr/>
          <p:nvPr/>
        </p:nvSpPr>
        <p:spPr>
          <a:xfrm>
            <a:off x="1348200" y="5477715"/>
            <a:ext cx="252000" cy="252000"/>
          </a:xfrm>
          <a:prstGeom prst="diamond">
            <a:avLst/>
          </a:prstGeom>
          <a:solidFill>
            <a:srgbClr val="00D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D711BCA-FBF7-E69C-E8AC-00FCA29C037B}"/>
              </a:ext>
            </a:extLst>
          </p:cNvPr>
          <p:cNvSpPr txBox="1"/>
          <p:nvPr/>
        </p:nvSpPr>
        <p:spPr>
          <a:xfrm>
            <a:off x="830347" y="5747476"/>
            <a:ext cx="139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collection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1200" dirty="0" err="1">
                <a:solidFill>
                  <a:prstClr val="black"/>
                </a:solidFill>
                <a:latin typeface="Calibri"/>
              </a:rPr>
              <a:t>past</a:t>
            </a:r>
            <a:r>
              <a:rPr lang="it-IT" sz="1400" kern="1200" dirty="0">
                <a:solidFill>
                  <a:prstClr val="black"/>
                </a:solidFill>
                <a:latin typeface="Calibri"/>
              </a:rPr>
              <a:t> clinical data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E5617D1-D532-B198-651E-87E6DD59A20D}"/>
              </a:ext>
            </a:extLst>
          </p:cNvPr>
          <p:cNvSpPr/>
          <p:nvPr/>
        </p:nvSpPr>
        <p:spPr>
          <a:xfrm>
            <a:off x="7451524" y="4018939"/>
            <a:ext cx="2846920" cy="443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MEDICAL DEVICE (IOT)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5B3CA83D-DD14-E3B8-D5EF-ECE63E86966C}"/>
              </a:ext>
            </a:extLst>
          </p:cNvPr>
          <p:cNvSpPr/>
          <p:nvPr/>
        </p:nvSpPr>
        <p:spPr>
          <a:xfrm>
            <a:off x="1823236" y="4245864"/>
            <a:ext cx="1355610" cy="3530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BOOKING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DBEA9098-D435-00C6-F3D3-158D2FDD731D}"/>
              </a:ext>
            </a:extLst>
          </p:cNvPr>
          <p:cNvSpPr/>
          <p:nvPr/>
        </p:nvSpPr>
        <p:spPr>
          <a:xfrm>
            <a:off x="2188246" y="4809325"/>
            <a:ext cx="1355610" cy="3530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PAYMENT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95CCA099-3769-F965-34DB-9BB60684C35E}"/>
              </a:ext>
            </a:extLst>
          </p:cNvPr>
          <p:cNvSpPr/>
          <p:nvPr/>
        </p:nvSpPr>
        <p:spPr>
          <a:xfrm>
            <a:off x="1201555" y="2831636"/>
            <a:ext cx="1355610" cy="3530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SHOWCASE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A71072F5-BA36-54B6-1C2C-01B11C3BF0A5}"/>
              </a:ext>
            </a:extLst>
          </p:cNvPr>
          <p:cNvSpPr/>
          <p:nvPr/>
        </p:nvSpPr>
        <p:spPr>
          <a:xfrm>
            <a:off x="1566564" y="3395097"/>
            <a:ext cx="1355610" cy="3530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AGENDA</a:t>
            </a: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82BA1420-7608-A461-5E06-82E318F6509C}"/>
              </a:ext>
            </a:extLst>
          </p:cNvPr>
          <p:cNvSpPr/>
          <p:nvPr/>
        </p:nvSpPr>
        <p:spPr>
          <a:xfrm>
            <a:off x="4439559" y="4743180"/>
            <a:ext cx="1012336" cy="2820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TELEVISIT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3A38A4FD-27E5-95C1-F6A5-A70B77B31945}"/>
              </a:ext>
            </a:extLst>
          </p:cNvPr>
          <p:cNvSpPr/>
          <p:nvPr/>
        </p:nvSpPr>
        <p:spPr>
          <a:xfrm>
            <a:off x="5512470" y="4738361"/>
            <a:ext cx="1012336" cy="2820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2° OPINION</a:t>
            </a:r>
          </a:p>
        </p:txBody>
      </p:sp>
      <p:sp>
        <p:nvSpPr>
          <p:cNvPr id="62" name="Rombo 61">
            <a:extLst>
              <a:ext uri="{FF2B5EF4-FFF2-40B4-BE49-F238E27FC236}">
                <a16:creationId xmlns:a16="http://schemas.microsoft.com/office/drawing/2014/main" id="{49AA87CC-E92E-20C0-ACE3-F336FCCD50EA}"/>
              </a:ext>
            </a:extLst>
          </p:cNvPr>
          <p:cNvSpPr/>
          <p:nvPr/>
        </p:nvSpPr>
        <p:spPr>
          <a:xfrm>
            <a:off x="8827303" y="5477715"/>
            <a:ext cx="252000" cy="252000"/>
          </a:xfrm>
          <a:prstGeom prst="diamond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4E98C8DA-FC8D-527C-EA29-C7ED2A0D3F10}"/>
              </a:ext>
            </a:extLst>
          </p:cNvPr>
          <p:cNvSpPr txBox="1"/>
          <p:nvPr/>
        </p:nvSpPr>
        <p:spPr>
          <a:xfrm>
            <a:off x="8549927" y="5756712"/>
            <a:ext cx="80675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Medical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Devices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667D36E1-9046-3E1F-FA6A-8B9A78B2B823}"/>
              </a:ext>
            </a:extLst>
          </p:cNvPr>
          <p:cNvSpPr/>
          <p:nvPr/>
        </p:nvSpPr>
        <p:spPr>
          <a:xfrm>
            <a:off x="0" y="1125855"/>
            <a:ext cx="1414145" cy="93345"/>
          </a:xfrm>
          <a:custGeom>
            <a:avLst/>
            <a:gdLst/>
            <a:ahLst/>
            <a:cxnLst/>
            <a:rect l="l" t="t" r="r" b="b"/>
            <a:pathLst>
              <a:path w="1414145" h="93344">
                <a:moveTo>
                  <a:pt x="0" y="93133"/>
                </a:moveTo>
                <a:lnTo>
                  <a:pt x="1413929" y="93133"/>
                </a:lnTo>
                <a:lnTo>
                  <a:pt x="1413929" y="0"/>
                </a:lnTo>
                <a:lnTo>
                  <a:pt x="0" y="0"/>
                </a:lnTo>
                <a:lnTo>
                  <a:pt x="0" y="93133"/>
                </a:lnTo>
                <a:close/>
              </a:path>
            </a:pathLst>
          </a:custGeom>
          <a:solidFill>
            <a:srgbClr val="00D9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9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1F7082AC-535A-CE7C-D2ED-1C70843F1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34" y="5619200"/>
            <a:ext cx="655989" cy="658800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0D6D3394-C5EC-F365-D885-F14C46FF50B5}"/>
              </a:ext>
            </a:extLst>
          </p:cNvPr>
          <p:cNvSpPr/>
          <p:nvPr/>
        </p:nvSpPr>
        <p:spPr>
          <a:xfrm>
            <a:off x="372165" y="6090745"/>
            <a:ext cx="402527" cy="160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Titolo 2">
            <a:extLst>
              <a:ext uri="{FF2B5EF4-FFF2-40B4-BE49-F238E27FC236}">
                <a16:creationId xmlns:a16="http://schemas.microsoft.com/office/drawing/2014/main" id="{A25F907F-5769-F1D3-3DCD-768B4814E0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2858" y="532609"/>
            <a:ext cx="10437541" cy="457991"/>
          </a:xfrm>
          <a:prstGeom prst="rect">
            <a:avLst/>
          </a:prstGeom>
        </p:spPr>
        <p:txBody>
          <a:bodyPr lIns="0" tIns="36000" rIns="0" bIns="36000" anchor="ctr"/>
          <a:lstStyle/>
          <a:p>
            <a:pPr algn="l"/>
            <a:r>
              <a:rPr lang="en-GB" sz="2900" b="1" dirty="0">
                <a:solidFill>
                  <a:srgbClr val="107DFE"/>
                </a:solidFill>
                <a:latin typeface="Arial Black" panose="020B0A04020102020204" pitchFamily="34" charset="0"/>
              </a:rPr>
              <a:t>SERVICE MODEL</a:t>
            </a:r>
          </a:p>
        </p:txBody>
      </p:sp>
    </p:spTree>
    <p:extLst>
      <p:ext uri="{BB962C8B-B14F-4D97-AF65-F5344CB8AC3E}">
        <p14:creationId xmlns:p14="http://schemas.microsoft.com/office/powerpoint/2010/main" val="42175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9" grpId="0" animBg="1"/>
      <p:bldP spid="20" grpId="0" animBg="1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 animBg="1"/>
      <p:bldP spid="32" grpId="0"/>
      <p:bldP spid="33" grpId="0" animBg="1"/>
      <p:bldP spid="34" grpId="0" animBg="1"/>
      <p:bldP spid="37" grpId="0" animBg="1"/>
      <p:bldP spid="38" grpId="0"/>
      <p:bldP spid="3" grpId="0" animBg="1"/>
      <p:bldP spid="43" grpId="0" animBg="1"/>
      <p:bldP spid="44" grpId="0" animBg="1"/>
      <p:bldP spid="45" grpId="0" animBg="1"/>
      <p:bldP spid="46" grpId="0" animBg="1"/>
      <p:bldP spid="54" grpId="0" animBg="1"/>
      <p:bldP spid="55" grpId="0" animBg="1"/>
      <p:bldP spid="62" grpId="0" animBg="1"/>
      <p:bldP spid="63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asellaDiTesto 23"/>
          <p:cNvSpPr txBox="1">
            <a:spLocks noGrp="1"/>
          </p:cNvSpPr>
          <p:nvPr>
            <p:ph type="sldNum" sz="quarter" idx="4294967295"/>
          </p:nvPr>
        </p:nvSpPr>
        <p:spPr>
          <a:xfrm>
            <a:off x="11730463" y="6581000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algn="l"/>
          </a:lstStyle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3" name="Immagine 23">
            <a:extLst>
              <a:ext uri="{FF2B5EF4-FFF2-40B4-BE49-F238E27FC236}">
                <a16:creationId xmlns:a16="http://schemas.microsoft.com/office/drawing/2014/main" id="{D113C15D-4DE6-DC9C-5976-47FAD17CC0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0842" y="1490035"/>
            <a:ext cx="7934392" cy="468223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E042B1A4-7AF9-6857-031A-99FCB4D5DF2E}"/>
              </a:ext>
            </a:extLst>
          </p:cNvPr>
          <p:cNvSpPr/>
          <p:nvPr/>
        </p:nvSpPr>
        <p:spPr>
          <a:xfrm>
            <a:off x="0" y="1125855"/>
            <a:ext cx="1414145" cy="93345"/>
          </a:xfrm>
          <a:custGeom>
            <a:avLst/>
            <a:gdLst/>
            <a:ahLst/>
            <a:cxnLst/>
            <a:rect l="l" t="t" r="r" b="b"/>
            <a:pathLst>
              <a:path w="1414145" h="93344">
                <a:moveTo>
                  <a:pt x="0" y="93133"/>
                </a:moveTo>
                <a:lnTo>
                  <a:pt x="1413929" y="93133"/>
                </a:lnTo>
                <a:lnTo>
                  <a:pt x="1413929" y="0"/>
                </a:lnTo>
                <a:lnTo>
                  <a:pt x="0" y="0"/>
                </a:lnTo>
                <a:lnTo>
                  <a:pt x="0" y="93133"/>
                </a:lnTo>
                <a:close/>
              </a:path>
            </a:pathLst>
          </a:custGeom>
          <a:solidFill>
            <a:srgbClr val="00D9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9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5AF1B0A8-BFB1-3422-F7A1-9AAFCE7890B9}"/>
              </a:ext>
            </a:extLst>
          </p:cNvPr>
          <p:cNvSpPr txBox="1">
            <a:spLocks/>
          </p:cNvSpPr>
          <p:nvPr/>
        </p:nvSpPr>
        <p:spPr>
          <a:xfrm>
            <a:off x="382858" y="532609"/>
            <a:ext cx="10437541" cy="45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36000" rIns="0" bIns="36000" anchor="ctr">
            <a:normAutofit fontScale="92500" lnSpcReduction="10000"/>
          </a:bodyPr>
          <a:lstStyle>
            <a:lvl1pPr marL="0" marR="0" indent="1270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GB" sz="2900" b="1" dirty="0">
                <a:solidFill>
                  <a:srgbClr val="107DFE"/>
                </a:solidFill>
                <a:latin typeface="Arial Black" panose="020B0A04020102020204" pitchFamily="34" charset="0"/>
              </a:rPr>
              <a:t>MED58 DASHBOARD SNAPSHOT</a:t>
            </a:r>
          </a:p>
        </p:txBody>
      </p:sp>
    </p:spTree>
    <p:extLst>
      <p:ext uri="{BB962C8B-B14F-4D97-AF65-F5344CB8AC3E}">
        <p14:creationId xmlns:p14="http://schemas.microsoft.com/office/powerpoint/2010/main" val="26692124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object 4"/>
          <p:cNvSpPr/>
          <p:nvPr/>
        </p:nvSpPr>
        <p:spPr>
          <a:xfrm>
            <a:off x="-1" y="1125855"/>
            <a:ext cx="1413931" cy="93135"/>
          </a:xfrm>
          <a:prstGeom prst="rect">
            <a:avLst/>
          </a:prstGeom>
          <a:solidFill>
            <a:srgbClr val="00D962"/>
          </a:solidFill>
          <a:ln w="12700">
            <a:noFill/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4987"/>
                </a:solidFill>
              </a:defRPr>
            </a:pPr>
            <a:endParaRPr/>
          </a:p>
        </p:txBody>
      </p:sp>
      <p:sp>
        <p:nvSpPr>
          <p:cNvPr id="328" name="CasellaDiTesto 37"/>
          <p:cNvSpPr txBox="1">
            <a:spLocks noGrp="1"/>
          </p:cNvSpPr>
          <p:nvPr>
            <p:ph type="sldNum" sz="quarter" idx="4294967295"/>
          </p:nvPr>
        </p:nvSpPr>
        <p:spPr>
          <a:xfrm>
            <a:off x="11730463" y="6581000"/>
            <a:ext cx="258624" cy="248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algn="l"/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3F1ADF7-5E3F-2102-6DB9-6D743748B0F6}"/>
              </a:ext>
            </a:extLst>
          </p:cNvPr>
          <p:cNvSpPr txBox="1">
            <a:spLocks/>
          </p:cNvSpPr>
          <p:nvPr/>
        </p:nvSpPr>
        <p:spPr>
          <a:xfrm>
            <a:off x="382858" y="532609"/>
            <a:ext cx="10437541" cy="45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36000" rIns="0" bIns="36000" anchor="ctr">
            <a:normAutofit fontScale="92500" lnSpcReduction="10000"/>
          </a:bodyPr>
          <a:lstStyle>
            <a:lvl1pPr marL="0" marR="0" indent="1270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GB" sz="2900" b="1" dirty="0">
                <a:solidFill>
                  <a:srgbClr val="107DFE"/>
                </a:solidFill>
                <a:latin typeface="Arial Black" panose="020B0A04020102020204" pitchFamily="34" charset="0"/>
              </a:rPr>
              <a:t>WHY MED58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DE1E1C-F234-AF79-8BCB-6F93C6F4E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708" y="1641840"/>
            <a:ext cx="720000" cy="72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271376D-FF4A-1B28-F097-17EEC6B96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6" y="1641840"/>
            <a:ext cx="720000" cy="720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C9997C1-A1E8-AF07-FC0F-0E1376952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08" y="1641840"/>
            <a:ext cx="720000" cy="720000"/>
          </a:xfrm>
          <a:prstGeom prst="rect">
            <a:avLst/>
          </a:prstGeom>
        </p:spPr>
      </p:pic>
      <p:sp>
        <p:nvSpPr>
          <p:cNvPr id="10" name="Rettangolo arrotondato 26">
            <a:extLst>
              <a:ext uri="{FF2B5EF4-FFF2-40B4-BE49-F238E27FC236}">
                <a16:creationId xmlns:a16="http://schemas.microsoft.com/office/drawing/2014/main" id="{C0F7E0A8-AAB0-B3B6-8458-A51AA055A43D}"/>
              </a:ext>
            </a:extLst>
          </p:cNvPr>
          <p:cNvSpPr/>
          <p:nvPr/>
        </p:nvSpPr>
        <p:spPr>
          <a:xfrm>
            <a:off x="459372" y="2581945"/>
            <a:ext cx="3539604" cy="2783762"/>
          </a:xfrm>
          <a:prstGeom prst="roundRect">
            <a:avLst/>
          </a:prstGeom>
          <a:solidFill>
            <a:srgbClr val="107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Continuity</a:t>
            </a:r>
            <a:r>
              <a:rPr lang="it-IT" sz="2000" dirty="0"/>
              <a:t> in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Real time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Automatic</a:t>
            </a:r>
            <a:r>
              <a:rPr lang="it-IT" sz="2000" dirty="0"/>
              <a:t> </a:t>
            </a:r>
            <a:r>
              <a:rPr lang="it-IT" sz="2000" dirty="0" err="1"/>
              <a:t>alerts</a:t>
            </a:r>
            <a:endParaRPr lang="it-IT" sz="2000" dirty="0"/>
          </a:p>
        </p:txBody>
      </p:sp>
      <p:sp>
        <p:nvSpPr>
          <p:cNvPr id="11" name="CasellaDiTesto 32">
            <a:extLst>
              <a:ext uri="{FF2B5EF4-FFF2-40B4-BE49-F238E27FC236}">
                <a16:creationId xmlns:a16="http://schemas.microsoft.com/office/drawing/2014/main" id="{DD32B6D9-411E-5EAD-85E3-0EF48C56ABE6}"/>
              </a:ext>
            </a:extLst>
          </p:cNvPr>
          <p:cNvSpPr txBox="1"/>
          <p:nvPr/>
        </p:nvSpPr>
        <p:spPr>
          <a:xfrm>
            <a:off x="1667082" y="1740230"/>
            <a:ext cx="131542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004886"/>
                </a:solidFill>
              </a:defRPr>
            </a:lvl1pPr>
          </a:lstStyle>
          <a:p>
            <a:r>
              <a:rPr lang="it-IT" sz="2800" dirty="0" err="1">
                <a:solidFill>
                  <a:srgbClr val="00D962"/>
                </a:solidFill>
              </a:rPr>
              <a:t>Patients</a:t>
            </a:r>
            <a:endParaRPr sz="2800" dirty="0">
              <a:solidFill>
                <a:srgbClr val="00D962"/>
              </a:solidFill>
            </a:endParaRPr>
          </a:p>
        </p:txBody>
      </p:sp>
      <p:sp>
        <p:nvSpPr>
          <p:cNvPr id="12" name="CasellaDiTesto 32">
            <a:extLst>
              <a:ext uri="{FF2B5EF4-FFF2-40B4-BE49-F238E27FC236}">
                <a16:creationId xmlns:a16="http://schemas.microsoft.com/office/drawing/2014/main" id="{78931E9D-762A-F8C3-3FD1-B0BB3D53FB27}"/>
              </a:ext>
            </a:extLst>
          </p:cNvPr>
          <p:cNvSpPr txBox="1"/>
          <p:nvPr/>
        </p:nvSpPr>
        <p:spPr>
          <a:xfrm>
            <a:off x="5577276" y="1666392"/>
            <a:ext cx="124969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004886"/>
                </a:solidFill>
              </a:defRPr>
            </a:lvl1pPr>
          </a:lstStyle>
          <a:p>
            <a:r>
              <a:rPr lang="it-IT" sz="2800" dirty="0">
                <a:solidFill>
                  <a:srgbClr val="00D962"/>
                </a:solidFill>
              </a:rPr>
              <a:t>Doctors</a:t>
            </a:r>
            <a:endParaRPr sz="2800" dirty="0">
              <a:solidFill>
                <a:srgbClr val="00D962"/>
              </a:solidFill>
            </a:endParaRPr>
          </a:p>
        </p:txBody>
      </p:sp>
      <p:sp>
        <p:nvSpPr>
          <p:cNvPr id="13" name="CasellaDiTesto 32">
            <a:extLst>
              <a:ext uri="{FF2B5EF4-FFF2-40B4-BE49-F238E27FC236}">
                <a16:creationId xmlns:a16="http://schemas.microsoft.com/office/drawing/2014/main" id="{5B96B940-B960-9720-373A-CCF4ECB3F856}"/>
              </a:ext>
            </a:extLst>
          </p:cNvPr>
          <p:cNvSpPr txBox="1"/>
          <p:nvPr/>
        </p:nvSpPr>
        <p:spPr>
          <a:xfrm>
            <a:off x="9613592" y="1672639"/>
            <a:ext cx="174182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004886"/>
                </a:solidFill>
              </a:defRPr>
            </a:lvl1pPr>
          </a:lstStyle>
          <a:p>
            <a:r>
              <a:rPr lang="it-IT" sz="2800" dirty="0">
                <a:solidFill>
                  <a:srgbClr val="00D962"/>
                </a:solidFill>
              </a:rPr>
              <a:t>Companies</a:t>
            </a:r>
            <a:endParaRPr sz="2800" dirty="0">
              <a:solidFill>
                <a:srgbClr val="00D962"/>
              </a:solidFill>
            </a:endParaRPr>
          </a:p>
        </p:txBody>
      </p:sp>
      <p:sp>
        <p:nvSpPr>
          <p:cNvPr id="14" name="Rettangolo arrotondato 26">
            <a:extLst>
              <a:ext uri="{FF2B5EF4-FFF2-40B4-BE49-F238E27FC236}">
                <a16:creationId xmlns:a16="http://schemas.microsoft.com/office/drawing/2014/main" id="{8DE8B417-6DE7-9A5E-947E-3C3925F3BFFF}"/>
              </a:ext>
            </a:extLst>
          </p:cNvPr>
          <p:cNvSpPr/>
          <p:nvPr/>
        </p:nvSpPr>
        <p:spPr>
          <a:xfrm>
            <a:off x="4454908" y="2581945"/>
            <a:ext cx="3539604" cy="2783762"/>
          </a:xfrm>
          <a:prstGeom prst="roundRect">
            <a:avLst/>
          </a:prstGeom>
          <a:solidFill>
            <a:srgbClr val="107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Increase</a:t>
            </a:r>
            <a:r>
              <a:rPr lang="it-IT" sz="2000" dirty="0"/>
              <a:t> in </a:t>
            </a:r>
            <a:r>
              <a:rPr lang="it-IT" sz="2000" dirty="0" err="1"/>
              <a:t>number</a:t>
            </a:r>
            <a:r>
              <a:rPr lang="it-IT" sz="2000" dirty="0"/>
              <a:t> of </a:t>
            </a:r>
            <a:r>
              <a:rPr lang="it-IT" sz="2000" dirty="0" err="1"/>
              <a:t>patients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Quality and </a:t>
            </a:r>
            <a:r>
              <a:rPr lang="it-IT" sz="2000" dirty="0" err="1"/>
              <a:t>certification</a:t>
            </a:r>
            <a:r>
              <a:rPr lang="it-IT" sz="2000" dirty="0"/>
              <a:t> of the </a:t>
            </a:r>
            <a:r>
              <a:rPr lang="it-IT" sz="2000" dirty="0" err="1"/>
              <a:t>gathered</a:t>
            </a:r>
            <a:r>
              <a:rPr lang="it-IT" sz="2000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Automatic</a:t>
            </a:r>
            <a:r>
              <a:rPr lang="it-IT" sz="2000" dirty="0"/>
              <a:t> </a:t>
            </a:r>
            <a:r>
              <a:rPr lang="it-IT" sz="2000" dirty="0" err="1"/>
              <a:t>alerts</a:t>
            </a:r>
            <a:endParaRPr lang="it-IT" sz="2000" dirty="0"/>
          </a:p>
        </p:txBody>
      </p:sp>
      <p:sp>
        <p:nvSpPr>
          <p:cNvPr id="15" name="Rettangolo arrotondato 26">
            <a:extLst>
              <a:ext uri="{FF2B5EF4-FFF2-40B4-BE49-F238E27FC236}">
                <a16:creationId xmlns:a16="http://schemas.microsoft.com/office/drawing/2014/main" id="{E56922ED-2675-4A0F-5951-EA931DC4D570}"/>
              </a:ext>
            </a:extLst>
          </p:cNvPr>
          <p:cNvSpPr/>
          <p:nvPr/>
        </p:nvSpPr>
        <p:spPr>
          <a:xfrm>
            <a:off x="8449483" y="2581945"/>
            <a:ext cx="3539604" cy="2783762"/>
          </a:xfrm>
          <a:prstGeom prst="roundRect">
            <a:avLst/>
          </a:prstGeom>
          <a:solidFill>
            <a:srgbClr val="107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Automated</a:t>
            </a:r>
            <a:r>
              <a:rPr lang="it-IT" sz="2000" dirty="0"/>
              <a:t> risks </a:t>
            </a:r>
            <a:r>
              <a:rPr lang="it-IT" sz="2000" dirty="0" err="1"/>
              <a:t>stratification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AI data </a:t>
            </a:r>
            <a:r>
              <a:rPr lang="it-IT" sz="2000" dirty="0" err="1"/>
              <a:t>interpretation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Home care support for </a:t>
            </a:r>
            <a:r>
              <a:rPr lang="it-IT" sz="2000" dirty="0" err="1"/>
              <a:t>chronic</a:t>
            </a:r>
            <a:r>
              <a:rPr lang="it-IT" sz="2000" dirty="0"/>
              <a:t> </a:t>
            </a:r>
            <a:r>
              <a:rPr lang="it-IT" sz="2000" dirty="0" err="1"/>
              <a:t>diseases</a:t>
            </a:r>
            <a:endParaRPr lang="it-IT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asellaDiTesto 8"/>
          <p:cNvSpPr txBox="1">
            <a:spLocks noGrp="1"/>
          </p:cNvSpPr>
          <p:nvPr>
            <p:ph type="sldNum" sz="quarter" idx="4294967295"/>
          </p:nvPr>
        </p:nvSpPr>
        <p:spPr>
          <a:xfrm>
            <a:off x="11834948" y="6581000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algn="l"/>
          </a:lstStyle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3" name="Finsa.png" descr="Finsa.png">
            <a:extLst>
              <a:ext uri="{FF2B5EF4-FFF2-40B4-BE49-F238E27FC236}">
                <a16:creationId xmlns:a16="http://schemas.microsoft.com/office/drawing/2014/main" id="{E1B39D26-9BB4-5D7C-8D82-EDB31CB56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50" y="2068429"/>
            <a:ext cx="1865834" cy="1367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TorVergata.png" descr="TorVergata.png">
            <a:extLst>
              <a:ext uri="{FF2B5EF4-FFF2-40B4-BE49-F238E27FC236}">
                <a16:creationId xmlns:a16="http://schemas.microsoft.com/office/drawing/2014/main" id="{E445F630-31A9-40A4-59E7-8915502CD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172" y="2260038"/>
            <a:ext cx="2838451" cy="1339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Credit-Agricole-logo-1240x698.png" descr="Credit-Agricole-logo-1240x698.png">
            <a:extLst>
              <a:ext uri="{FF2B5EF4-FFF2-40B4-BE49-F238E27FC236}">
                <a16:creationId xmlns:a16="http://schemas.microsoft.com/office/drawing/2014/main" id="{1694529D-7E91-BCD6-C77B-FD2D7575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57" y="3826323"/>
            <a:ext cx="2147805" cy="1209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ogo_italtel-colore.png" descr="logo_italtel-colore.png">
            <a:extLst>
              <a:ext uri="{FF2B5EF4-FFF2-40B4-BE49-F238E27FC236}">
                <a16:creationId xmlns:a16="http://schemas.microsoft.com/office/drawing/2014/main" id="{07B6ECA9-31AC-4048-5E6E-38C20A0B4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594" y="2596256"/>
            <a:ext cx="2508068" cy="667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Logo_slider_black.png" descr="Logo_slider_black.png">
            <a:extLst>
              <a:ext uri="{FF2B5EF4-FFF2-40B4-BE49-F238E27FC236}">
                <a16:creationId xmlns:a16="http://schemas.microsoft.com/office/drawing/2014/main" id="{720EBC88-9D84-A669-0246-2D09F888C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8256" y="3770425"/>
            <a:ext cx="1803401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424096C-A1A4-9657-476B-C4621FC65C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171" y="3613527"/>
            <a:ext cx="2361787" cy="152963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2487D50-BFFB-6FEF-6FF9-C2D8845A7B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04" y="3870615"/>
            <a:ext cx="3124024" cy="1164715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1352B940-C372-E92E-10C2-45DAD30E6A34}"/>
              </a:ext>
            </a:extLst>
          </p:cNvPr>
          <p:cNvSpPr/>
          <p:nvPr/>
        </p:nvSpPr>
        <p:spPr>
          <a:xfrm>
            <a:off x="0" y="1125855"/>
            <a:ext cx="1414145" cy="93345"/>
          </a:xfrm>
          <a:custGeom>
            <a:avLst/>
            <a:gdLst/>
            <a:ahLst/>
            <a:cxnLst/>
            <a:rect l="l" t="t" r="r" b="b"/>
            <a:pathLst>
              <a:path w="1414145" h="93344">
                <a:moveTo>
                  <a:pt x="0" y="93133"/>
                </a:moveTo>
                <a:lnTo>
                  <a:pt x="1413929" y="93133"/>
                </a:lnTo>
                <a:lnTo>
                  <a:pt x="1413929" y="0"/>
                </a:lnTo>
                <a:lnTo>
                  <a:pt x="0" y="0"/>
                </a:lnTo>
                <a:lnTo>
                  <a:pt x="0" y="93133"/>
                </a:lnTo>
                <a:close/>
              </a:path>
            </a:pathLst>
          </a:custGeom>
          <a:solidFill>
            <a:srgbClr val="00D962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9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B3045BEE-8F7B-D31B-1DC8-D95862FEF1C4}"/>
              </a:ext>
            </a:extLst>
          </p:cNvPr>
          <p:cNvSpPr txBox="1">
            <a:spLocks/>
          </p:cNvSpPr>
          <p:nvPr/>
        </p:nvSpPr>
        <p:spPr>
          <a:xfrm>
            <a:off x="382858" y="532609"/>
            <a:ext cx="10437541" cy="45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36000" rIns="0" bIns="36000" anchor="ctr">
            <a:normAutofit fontScale="92500" lnSpcReduction="10000"/>
          </a:bodyPr>
          <a:lstStyle>
            <a:lvl1pPr marL="0" marR="0" indent="1270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GB" sz="2900" b="1" dirty="0">
                <a:solidFill>
                  <a:srgbClr val="107DFE"/>
                </a:solidFill>
                <a:latin typeface="Arial Black" panose="020B0A04020102020204" pitchFamily="34" charset="0"/>
              </a:rPr>
              <a:t>PARTNERS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DA1AB81-9124-3DB1-9F07-4B21AB242D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83" y="2367381"/>
            <a:ext cx="2508067" cy="12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951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asellaDiTesto 8"/>
          <p:cNvSpPr txBox="1">
            <a:spLocks noGrp="1"/>
          </p:cNvSpPr>
          <p:nvPr>
            <p:ph type="sldNum" sz="quarter" idx="4294967295"/>
          </p:nvPr>
        </p:nvSpPr>
        <p:spPr>
          <a:xfrm>
            <a:off x="11834948" y="6581000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algn="l"/>
          </a:lstStyle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4" name="Gruppo_San_Donato.svg.png" descr="Gruppo_San_Donato.svg.png">
            <a:extLst>
              <a:ext uri="{FF2B5EF4-FFF2-40B4-BE49-F238E27FC236}">
                <a16:creationId xmlns:a16="http://schemas.microsoft.com/office/drawing/2014/main" id="{CA9F0C27-EAD4-856A-A46C-30F02149C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118" y="2067010"/>
            <a:ext cx="3692991" cy="989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Madonna della fiducia.png" descr="Madonna della fiducia.png">
            <a:extLst>
              <a:ext uri="{FF2B5EF4-FFF2-40B4-BE49-F238E27FC236}">
                <a16:creationId xmlns:a16="http://schemas.microsoft.com/office/drawing/2014/main" id="{32316668-CB72-8083-FBBC-A21B8F4AC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477" y="3626450"/>
            <a:ext cx="2396275" cy="239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ogo-ritagliato.png" descr="Logo-ritagliato.png">
            <a:extLst>
              <a:ext uri="{FF2B5EF4-FFF2-40B4-BE49-F238E27FC236}">
                <a16:creationId xmlns:a16="http://schemas.microsoft.com/office/drawing/2014/main" id="{22CF20A9-0C17-ABCB-052A-830B019E1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471" y="4088156"/>
            <a:ext cx="1926480" cy="147286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35DD1B9F-F039-126A-DBEB-53D1B7DDC92D}"/>
              </a:ext>
            </a:extLst>
          </p:cNvPr>
          <p:cNvSpPr/>
          <p:nvPr/>
        </p:nvSpPr>
        <p:spPr>
          <a:xfrm>
            <a:off x="0" y="1125855"/>
            <a:ext cx="1414145" cy="93345"/>
          </a:xfrm>
          <a:custGeom>
            <a:avLst/>
            <a:gdLst/>
            <a:ahLst/>
            <a:cxnLst/>
            <a:rect l="l" t="t" r="r" b="b"/>
            <a:pathLst>
              <a:path w="1414145" h="93344">
                <a:moveTo>
                  <a:pt x="0" y="93133"/>
                </a:moveTo>
                <a:lnTo>
                  <a:pt x="1413929" y="93133"/>
                </a:lnTo>
                <a:lnTo>
                  <a:pt x="1413929" y="0"/>
                </a:lnTo>
                <a:lnTo>
                  <a:pt x="0" y="0"/>
                </a:lnTo>
                <a:lnTo>
                  <a:pt x="0" y="93133"/>
                </a:lnTo>
                <a:close/>
              </a:path>
            </a:pathLst>
          </a:custGeom>
          <a:solidFill>
            <a:srgbClr val="00D9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9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470846B3-3D41-1AD6-94D5-2BEB0CFF1723}"/>
              </a:ext>
            </a:extLst>
          </p:cNvPr>
          <p:cNvSpPr txBox="1">
            <a:spLocks/>
          </p:cNvSpPr>
          <p:nvPr/>
        </p:nvSpPr>
        <p:spPr>
          <a:xfrm>
            <a:off x="382858" y="532609"/>
            <a:ext cx="10437541" cy="45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36000" rIns="0" bIns="36000" anchor="ctr">
            <a:normAutofit fontScale="92500" lnSpcReduction="10000"/>
          </a:bodyPr>
          <a:lstStyle>
            <a:lvl1pPr marL="0" marR="0" indent="1270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125" baseline="0">
                <a:solidFill>
                  <a:srgbClr val="004987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GB" sz="2900" b="1" dirty="0">
                <a:solidFill>
                  <a:srgbClr val="107DFE"/>
                </a:solidFill>
                <a:latin typeface="Arial Black" panose="020B0A04020102020204" pitchFamily="34" charset="0"/>
              </a:rPr>
              <a:t>CLIENTS</a:t>
            </a:r>
          </a:p>
        </p:txBody>
      </p:sp>
      <p:pic>
        <p:nvPicPr>
          <p:cNvPr id="2" name="Immagine 1" descr="Ordine dei Medici Chirurgi di Roma">
            <a:extLst>
              <a:ext uri="{FF2B5EF4-FFF2-40B4-BE49-F238E27FC236}">
                <a16:creationId xmlns:a16="http://schemas.microsoft.com/office/drawing/2014/main" id="{B30441D0-7F55-ADB7-D8E7-46B7856CB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71" y="2044574"/>
            <a:ext cx="1600772" cy="1034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90819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u0j87fWDkGHL92sEZjt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u0j87fWDkGHL92sEZjt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u0j87fWDkGHL92sEZj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u0j87fWDkGHL92sEZjt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u0j87fWDkGHL92sEZjtg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mo_1_6">
    <a:dk1>
      <a:srgbClr val="2A2A2A"/>
    </a:dk1>
    <a:lt1>
      <a:srgbClr val="FFFFFF"/>
    </a:lt1>
    <a:dk2>
      <a:srgbClr val="2A2A2A"/>
    </a:dk2>
    <a:lt2>
      <a:srgbClr val="F8F8F8"/>
    </a:lt2>
    <a:accent1>
      <a:srgbClr val="1C88BE"/>
    </a:accent1>
    <a:accent2>
      <a:srgbClr val="239CCE"/>
    </a:accent2>
    <a:accent3>
      <a:srgbClr val="27A6C2"/>
    </a:accent3>
    <a:accent4>
      <a:srgbClr val="25B7AB"/>
    </a:accent4>
    <a:accent5>
      <a:srgbClr val="5BBE77"/>
    </a:accent5>
    <a:accent6>
      <a:srgbClr val="7EC44E"/>
    </a:accent6>
    <a:hlink>
      <a:srgbClr val="0070C0"/>
    </a:hlink>
    <a:folHlink>
      <a:srgbClr val="7030A0"/>
    </a:folHlink>
  </a:clrScheme>
  <a:fontScheme name="Custom 24">
    <a:majorFont>
      <a:latin typeface="Lato Black"/>
      <a:ea typeface=""/>
      <a:cs typeface=""/>
    </a:majorFont>
    <a:minorFont>
      <a:latin typeface="La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20259</TotalTime>
  <Words>383</Words>
  <Application>Microsoft Macintosh PowerPoint</Application>
  <PresentationFormat>Widescreen</PresentationFormat>
  <Paragraphs>155</Paragraphs>
  <Slides>14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6" baseType="lpstr">
      <vt:lpstr>Arial</vt:lpstr>
      <vt:lpstr>Arial Black</vt:lpstr>
      <vt:lpstr>Calibri</vt:lpstr>
      <vt:lpstr>Helvetica</vt:lpstr>
      <vt:lpstr>Lato</vt:lpstr>
      <vt:lpstr>Lato Black</vt:lpstr>
      <vt:lpstr>Lora</vt:lpstr>
      <vt:lpstr>Montserrat</vt:lpstr>
      <vt:lpstr>Montserrat Light</vt:lpstr>
      <vt:lpstr>Office Theme</vt:lpstr>
      <vt:lpstr>1_Office Theme</vt:lpstr>
      <vt:lpstr>think-cell Slide</vt:lpstr>
      <vt:lpstr>Presentazione standard di PowerPoint</vt:lpstr>
      <vt:lpstr>THE PROBLEM</vt:lpstr>
      <vt:lpstr>OUR DIGITAL HEALTH ECOSYSTEM</vt:lpstr>
      <vt:lpstr>Presentazione standard di PowerPoint</vt:lpstr>
      <vt:lpstr>SERVICE MODEL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DIGITAL HEALTH MARKET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Raffaele Nudi</cp:lastModifiedBy>
  <cp:revision>46</cp:revision>
  <dcterms:modified xsi:type="dcterms:W3CDTF">2023-08-24T12:15:52Z</dcterms:modified>
</cp:coreProperties>
</file>